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8" r:id="rId3"/>
    <p:sldId id="302" r:id="rId4"/>
    <p:sldId id="299" r:id="rId5"/>
    <p:sldId id="300" r:id="rId6"/>
    <p:sldId id="301" r:id="rId7"/>
    <p:sldId id="303" r:id="rId8"/>
    <p:sldId id="304" r:id="rId9"/>
    <p:sldId id="257" r:id="rId10"/>
    <p:sldId id="294" r:id="rId11"/>
    <p:sldId id="295" r:id="rId12"/>
    <p:sldId id="293" r:id="rId13"/>
    <p:sldId id="276" r:id="rId14"/>
    <p:sldId id="268" r:id="rId15"/>
    <p:sldId id="266" r:id="rId16"/>
    <p:sldId id="267" r:id="rId17"/>
    <p:sldId id="269" r:id="rId18"/>
    <p:sldId id="270" r:id="rId19"/>
    <p:sldId id="272" r:id="rId20"/>
    <p:sldId id="273" r:id="rId21"/>
    <p:sldId id="274" r:id="rId22"/>
    <p:sldId id="275" r:id="rId23"/>
    <p:sldId id="277" r:id="rId24"/>
    <p:sldId id="281" r:id="rId25"/>
    <p:sldId id="278" r:id="rId26"/>
    <p:sldId id="282" r:id="rId27"/>
    <p:sldId id="283" r:id="rId28"/>
    <p:sldId id="284" r:id="rId29"/>
    <p:sldId id="285" r:id="rId30"/>
    <p:sldId id="286" r:id="rId31"/>
    <p:sldId id="287" r:id="rId32"/>
    <p:sldId id="291" r:id="rId33"/>
    <p:sldId id="288" r:id="rId34"/>
    <p:sldId id="289" r:id="rId35"/>
    <p:sldId id="290" r:id="rId36"/>
    <p:sldId id="292"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94660"/>
  </p:normalViewPr>
  <p:slideViewPr>
    <p:cSldViewPr>
      <p:cViewPr varScale="1">
        <p:scale>
          <a:sx n="110" d="100"/>
          <a:sy n="110" d="100"/>
        </p:scale>
        <p:origin x="-189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27A1AF-C35C-4E99-9FB0-AFED5EC769E6}" type="slidenum">
              <a:rPr lang="en-US"/>
              <a:pPr>
                <a:defRPr/>
              </a:pPr>
              <a:t>‹#›</a:t>
            </a:fld>
            <a:endParaRPr lang="en-US"/>
          </a:p>
        </p:txBody>
      </p:sp>
    </p:spTree>
    <p:extLst>
      <p:ext uri="{BB962C8B-B14F-4D97-AF65-F5344CB8AC3E}">
        <p14:creationId xmlns:p14="http://schemas.microsoft.com/office/powerpoint/2010/main" val="373467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821834-B6E5-4D20-8A23-1494B14C8718}" type="slidenum">
              <a:rPr lang="en-US"/>
              <a:pPr>
                <a:defRPr/>
              </a:pPr>
              <a:t>‹#›</a:t>
            </a:fld>
            <a:endParaRPr lang="en-US"/>
          </a:p>
        </p:txBody>
      </p:sp>
    </p:spTree>
    <p:extLst>
      <p:ext uri="{BB962C8B-B14F-4D97-AF65-F5344CB8AC3E}">
        <p14:creationId xmlns:p14="http://schemas.microsoft.com/office/powerpoint/2010/main" val="3027393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7873C9-58CB-44E7-9A44-BB361B520873}" type="slidenum">
              <a:rPr lang="en-US"/>
              <a:pPr>
                <a:defRPr/>
              </a:pPr>
              <a:t>‹#›</a:t>
            </a:fld>
            <a:endParaRPr lang="en-US"/>
          </a:p>
        </p:txBody>
      </p:sp>
    </p:spTree>
    <p:extLst>
      <p:ext uri="{BB962C8B-B14F-4D97-AF65-F5344CB8AC3E}">
        <p14:creationId xmlns:p14="http://schemas.microsoft.com/office/powerpoint/2010/main" val="1524729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263183-142E-492B-9595-78D264998472}" type="slidenum">
              <a:rPr lang="en-US"/>
              <a:pPr>
                <a:defRPr/>
              </a:pPr>
              <a:t>‹#›</a:t>
            </a:fld>
            <a:endParaRPr lang="en-US"/>
          </a:p>
        </p:txBody>
      </p:sp>
    </p:spTree>
    <p:extLst>
      <p:ext uri="{BB962C8B-B14F-4D97-AF65-F5344CB8AC3E}">
        <p14:creationId xmlns:p14="http://schemas.microsoft.com/office/powerpoint/2010/main" val="152180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4FE8357-A90D-4CFE-9D11-92A96CDCCED0}" type="slidenum">
              <a:rPr lang="en-US"/>
              <a:pPr>
                <a:defRPr/>
              </a:pPr>
              <a:t>‹#›</a:t>
            </a:fld>
            <a:endParaRPr lang="en-US"/>
          </a:p>
        </p:txBody>
      </p:sp>
    </p:spTree>
    <p:extLst>
      <p:ext uri="{BB962C8B-B14F-4D97-AF65-F5344CB8AC3E}">
        <p14:creationId xmlns:p14="http://schemas.microsoft.com/office/powerpoint/2010/main" val="3914952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E0A037E-7312-4DBA-BFD2-D7481297B93D}" type="slidenum">
              <a:rPr lang="en-US"/>
              <a:pPr>
                <a:defRPr/>
              </a:pPr>
              <a:t>‹#›</a:t>
            </a:fld>
            <a:endParaRPr lang="en-US"/>
          </a:p>
        </p:txBody>
      </p:sp>
    </p:spTree>
    <p:extLst>
      <p:ext uri="{BB962C8B-B14F-4D97-AF65-F5344CB8AC3E}">
        <p14:creationId xmlns:p14="http://schemas.microsoft.com/office/powerpoint/2010/main" val="3264568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4CA56B6-AFD2-452E-AA29-A0ABB7C0AD41}" type="slidenum">
              <a:rPr lang="en-US"/>
              <a:pPr>
                <a:defRPr/>
              </a:pPr>
              <a:t>‹#›</a:t>
            </a:fld>
            <a:endParaRPr lang="en-US"/>
          </a:p>
        </p:txBody>
      </p:sp>
    </p:spTree>
    <p:extLst>
      <p:ext uri="{BB962C8B-B14F-4D97-AF65-F5344CB8AC3E}">
        <p14:creationId xmlns:p14="http://schemas.microsoft.com/office/powerpoint/2010/main" val="900595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A8F287-BC95-4E9D-9939-DB04EE7C85FF}" type="slidenum">
              <a:rPr lang="en-US"/>
              <a:pPr>
                <a:defRPr/>
              </a:pPr>
              <a:t>‹#›</a:t>
            </a:fld>
            <a:endParaRPr lang="en-US"/>
          </a:p>
        </p:txBody>
      </p:sp>
    </p:spTree>
    <p:extLst>
      <p:ext uri="{BB962C8B-B14F-4D97-AF65-F5344CB8AC3E}">
        <p14:creationId xmlns:p14="http://schemas.microsoft.com/office/powerpoint/2010/main" val="555100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C78A7F-D79E-4686-9E2A-1FA6E83DA5E1}" type="slidenum">
              <a:rPr lang="en-US"/>
              <a:pPr>
                <a:defRPr/>
              </a:pPr>
              <a:t>‹#›</a:t>
            </a:fld>
            <a:endParaRPr lang="en-US"/>
          </a:p>
        </p:txBody>
      </p:sp>
    </p:spTree>
    <p:extLst>
      <p:ext uri="{BB962C8B-B14F-4D97-AF65-F5344CB8AC3E}">
        <p14:creationId xmlns:p14="http://schemas.microsoft.com/office/powerpoint/2010/main" val="3119116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648486-3443-41DA-AA6C-132EF1A10FD3}" type="slidenum">
              <a:rPr lang="en-US"/>
              <a:pPr>
                <a:defRPr/>
              </a:pPr>
              <a:t>‹#›</a:t>
            </a:fld>
            <a:endParaRPr lang="en-US"/>
          </a:p>
        </p:txBody>
      </p:sp>
    </p:spTree>
    <p:extLst>
      <p:ext uri="{BB962C8B-B14F-4D97-AF65-F5344CB8AC3E}">
        <p14:creationId xmlns:p14="http://schemas.microsoft.com/office/powerpoint/2010/main" val="1921061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4A9DBD-3E9A-4DCB-AC03-E1F1FDB1122A}" type="slidenum">
              <a:rPr lang="en-US"/>
              <a:pPr>
                <a:defRPr/>
              </a:pPr>
              <a:t>‹#›</a:t>
            </a:fld>
            <a:endParaRPr lang="en-US"/>
          </a:p>
        </p:txBody>
      </p:sp>
    </p:spTree>
    <p:extLst>
      <p:ext uri="{BB962C8B-B14F-4D97-AF65-F5344CB8AC3E}">
        <p14:creationId xmlns:p14="http://schemas.microsoft.com/office/powerpoint/2010/main" val="2687204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987201-875E-46A0-98FF-18D6C43C9E40}" type="slidenum">
              <a:rPr lang="en-US"/>
              <a:pPr>
                <a:defRPr/>
              </a:pPr>
              <a:t>‹#›</a:t>
            </a:fld>
            <a:endParaRPr lang="en-US"/>
          </a:p>
        </p:txBody>
      </p:sp>
    </p:spTree>
    <p:extLst>
      <p:ext uri="{BB962C8B-B14F-4D97-AF65-F5344CB8AC3E}">
        <p14:creationId xmlns:p14="http://schemas.microsoft.com/office/powerpoint/2010/main" val="183519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F853B25-2319-4B23-899A-055AE3D779B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file:///C:\Documents%20and%20Settings\Administrator\Desktop\USPE\1890-1940\Crashwmv.WMV" TargetMode="Externa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altLang="en-US" smtClean="0"/>
              <a:t>Monopoly Capitalism</a:t>
            </a:r>
          </a:p>
        </p:txBody>
      </p:sp>
      <p:sp>
        <p:nvSpPr>
          <p:cNvPr id="2051" name="Rectangle 3"/>
          <p:cNvSpPr>
            <a:spLocks noGrp="1" noChangeArrowheads="1"/>
          </p:cNvSpPr>
          <p:nvPr>
            <p:ph type="subTitle" idx="1"/>
          </p:nvPr>
        </p:nvSpPr>
        <p:spPr/>
        <p:txBody>
          <a:bodyPr/>
          <a:lstStyle/>
          <a:p>
            <a:pPr eaLnBrk="1" hangingPunct="1"/>
            <a:r>
              <a:rPr lang="en-US" altLang="en-US" smtClean="0"/>
              <a:t>K - 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mtClean="0"/>
              <a:t>Genesis of a Crisis</a:t>
            </a:r>
          </a:p>
        </p:txBody>
      </p:sp>
      <p:sp>
        <p:nvSpPr>
          <p:cNvPr id="7171" name="Rectangle 3"/>
          <p:cNvSpPr>
            <a:spLocks noGrp="1" noChangeArrowheads="1"/>
          </p:cNvSpPr>
          <p:nvPr>
            <p:ph type="body" idx="1"/>
          </p:nvPr>
        </p:nvSpPr>
        <p:spPr/>
        <p:txBody>
          <a:bodyPr/>
          <a:lstStyle/>
          <a:p>
            <a:pPr eaLnBrk="1" hangingPunct="1">
              <a:spcBef>
                <a:spcPts val="600"/>
              </a:spcBef>
            </a:pPr>
            <a:r>
              <a:rPr lang="en-US" altLang="en-US" sz="2000" dirty="0" smtClean="0"/>
              <a:t>Long Boom generated severe competition over the last 3 decades.</a:t>
            </a:r>
          </a:p>
          <a:p>
            <a:pPr eaLnBrk="1" hangingPunct="1">
              <a:spcBef>
                <a:spcPts val="600"/>
              </a:spcBef>
            </a:pPr>
            <a:endParaRPr lang="en-US" altLang="en-US" sz="2000" dirty="0" smtClean="0"/>
          </a:p>
          <a:p>
            <a:pPr eaLnBrk="1" hangingPunct="1">
              <a:spcBef>
                <a:spcPts val="600"/>
              </a:spcBef>
            </a:pPr>
            <a:r>
              <a:rPr lang="en-US" altLang="en-US" sz="2000" dirty="0" smtClean="0"/>
              <a:t>Rapid accumulation encouraged capitalists to extend their operations into new markets </a:t>
            </a:r>
          </a:p>
          <a:p>
            <a:pPr lvl="1" eaLnBrk="1" hangingPunct="1">
              <a:spcBef>
                <a:spcPts val="600"/>
              </a:spcBef>
            </a:pPr>
            <a:r>
              <a:rPr lang="en-US" altLang="en-US" sz="1800" dirty="0" smtClean="0"/>
              <a:t>Everywhere local producers sought to expand into city wide or regional markets bringing them into competition with other producers.</a:t>
            </a:r>
          </a:p>
          <a:p>
            <a:pPr eaLnBrk="1" hangingPunct="1">
              <a:spcBef>
                <a:spcPts val="600"/>
              </a:spcBef>
            </a:pPr>
            <a:r>
              <a:rPr lang="en-US" altLang="en-US" sz="2000" dirty="0" smtClean="0"/>
              <a:t>Heavy investments in transportation &amp; communications battered down the cost advantages that protected local  producers from wider competition</a:t>
            </a:r>
          </a:p>
          <a:p>
            <a:pPr lvl="1" eaLnBrk="1" hangingPunct="1">
              <a:spcBef>
                <a:spcPts val="600"/>
              </a:spcBef>
            </a:pPr>
            <a:r>
              <a:rPr lang="en-US" altLang="en-US" sz="1800" dirty="0" smtClean="0"/>
              <a:t>Long and short haul freight rates drop precipitously </a:t>
            </a:r>
            <a:endParaRPr lang="en-US" altLang="en-US" sz="1800" dirty="0" smtClean="0"/>
          </a:p>
          <a:p>
            <a:pPr marL="457200" lvl="1" indent="0" eaLnBrk="1" hangingPunct="1">
              <a:spcBef>
                <a:spcPts val="600"/>
              </a:spcBef>
              <a:buNone/>
            </a:pPr>
            <a:endParaRPr lang="en-US" altLang="en-US" sz="1800" dirty="0" smtClean="0"/>
          </a:p>
          <a:p>
            <a:pPr eaLnBrk="1" hangingPunct="1">
              <a:spcBef>
                <a:spcPts val="600"/>
              </a:spcBef>
              <a:buFontTx/>
              <a:buNone/>
            </a:pPr>
            <a:r>
              <a:rPr lang="en-US" altLang="en-US" sz="2000" dirty="0" smtClean="0">
                <a:sym typeface="Wingdings 2" pitchFamily="18" charset="2"/>
              </a:rPr>
              <a:t></a:t>
            </a:r>
            <a:r>
              <a:rPr lang="en-US" altLang="en-US" sz="2000" dirty="0" smtClean="0">
                <a:sym typeface="Symbol" pitchFamily="18" charset="2"/>
              </a:rPr>
              <a:t> </a:t>
            </a:r>
            <a:r>
              <a:rPr lang="en-US" altLang="en-US" sz="2000" dirty="0" smtClean="0"/>
              <a:t>Local markets connected into regional &amp; national markets</a:t>
            </a:r>
          </a:p>
        </p:txBody>
      </p:sp>
    </p:spTree>
    <p:extLst>
      <p:ext uri="{BB962C8B-B14F-4D97-AF65-F5344CB8AC3E}">
        <p14:creationId xmlns:p14="http://schemas.microsoft.com/office/powerpoint/2010/main" val="869008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74638"/>
            <a:ext cx="8229600" cy="715962"/>
          </a:xfrm>
        </p:spPr>
        <p:txBody>
          <a:bodyPr/>
          <a:lstStyle/>
          <a:p>
            <a:pPr algn="l" eaLnBrk="1" hangingPunct="1"/>
            <a:r>
              <a:rPr lang="en-US" altLang="en-US" sz="3600" smtClean="0"/>
              <a:t>Business Activity Post Civil War</a:t>
            </a:r>
          </a:p>
        </p:txBody>
      </p:sp>
      <p:pic>
        <p:nvPicPr>
          <p:cNvPr id="57347" name="Picture 3" descr="post war bus cyc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657600"/>
            <a:ext cx="4133850"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4" descr="Image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 y="3429000"/>
            <a:ext cx="42481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 Box 5"/>
          <p:cNvSpPr txBox="1">
            <a:spLocks noChangeArrowheads="1"/>
          </p:cNvSpPr>
          <p:nvPr/>
        </p:nvSpPr>
        <p:spPr bwMode="auto">
          <a:xfrm>
            <a:off x="609600" y="1136650"/>
            <a:ext cx="80010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t>Business Cycle - rapid growth and sharp depressions affected everyone industrials, financiers and workers</a:t>
            </a:r>
          </a:p>
          <a:p>
            <a:pPr lvl="1" eaLnBrk="1" hangingPunct="1">
              <a:spcBef>
                <a:spcPct val="0"/>
              </a:spcBef>
              <a:buFontTx/>
              <a:buNone/>
            </a:pPr>
            <a:endParaRPr lang="en-US" altLang="en-US" sz="1600"/>
          </a:p>
          <a:p>
            <a:pPr lvl="1" eaLnBrk="1" hangingPunct="1">
              <a:spcBef>
                <a:spcPct val="0"/>
              </a:spcBef>
              <a:buFontTx/>
              <a:buNone/>
            </a:pPr>
            <a:r>
              <a:rPr lang="en-US" altLang="en-US" sz="1600"/>
              <a:t>1876, half the nation's railroads had defaulted on their bonds, and half the iron furnaces were idle. </a:t>
            </a:r>
          </a:p>
          <a:p>
            <a:pPr lvl="1" eaLnBrk="1" hangingPunct="1">
              <a:spcBef>
                <a:spcPct val="0"/>
              </a:spcBef>
              <a:buFontTx/>
              <a:buNone/>
            </a:pPr>
            <a:endParaRPr lang="en-US" altLang="en-US" sz="1600"/>
          </a:p>
          <a:p>
            <a:pPr lvl="1" eaLnBrk="1" hangingPunct="1">
              <a:spcBef>
                <a:spcPct val="0"/>
              </a:spcBef>
              <a:buFontTx/>
              <a:buNone/>
            </a:pPr>
            <a:r>
              <a:rPr lang="en-US" altLang="en-US" sz="1600"/>
              <a:t>The longest period of uninterrupted economic contraction in U. S. history--a full sixty-five months and a population newly dependent on wages.</a:t>
            </a:r>
          </a:p>
        </p:txBody>
      </p:sp>
    </p:spTree>
    <p:extLst>
      <p:ext uri="{BB962C8B-B14F-4D97-AF65-F5344CB8AC3E}">
        <p14:creationId xmlns:p14="http://schemas.microsoft.com/office/powerpoint/2010/main" val="946741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Pressure to Reduce Costs</a:t>
            </a:r>
          </a:p>
        </p:txBody>
      </p:sp>
      <p:sp>
        <p:nvSpPr>
          <p:cNvPr id="8195" name="Rectangle 3"/>
          <p:cNvSpPr>
            <a:spLocks noGrp="1" noChangeArrowheads="1"/>
          </p:cNvSpPr>
          <p:nvPr>
            <p:ph type="body" idx="1"/>
          </p:nvPr>
        </p:nvSpPr>
        <p:spPr/>
        <p:txBody>
          <a:bodyPr/>
          <a:lstStyle/>
          <a:p>
            <a:pPr eaLnBrk="1" hangingPunct="1"/>
            <a:r>
              <a:rPr lang="en-US" altLang="en-US" smtClean="0">
                <a:sym typeface="Wingdings" pitchFamily="2" charset="2"/>
              </a:rPr>
              <a:t></a:t>
            </a:r>
            <a:r>
              <a:rPr lang="en-US" altLang="en-US" smtClean="0"/>
              <a:t>  Pressure to reduce costs in order to preserve their margins</a:t>
            </a:r>
          </a:p>
          <a:p>
            <a:pPr eaLnBrk="1" hangingPunct="1"/>
            <a:r>
              <a:rPr lang="en-US" altLang="en-US" smtClean="0"/>
              <a:t>	Capitalist sought to reduce wages </a:t>
            </a:r>
            <a:endParaRPr lang="en-US" altLang="en-US" smtClean="0">
              <a:sym typeface="Wingdings" pitchFamily="2" charset="2"/>
            </a:endParaRPr>
          </a:p>
          <a:p>
            <a:pPr eaLnBrk="1" hangingPunct="1"/>
            <a:r>
              <a:rPr lang="en-US" altLang="en-US" smtClean="0">
                <a:sym typeface="Wingdings" pitchFamily="2" charset="2"/>
              </a:rPr>
              <a:t></a:t>
            </a:r>
            <a:r>
              <a:rPr lang="en-US" altLang="en-US" smtClean="0"/>
              <a:t> Intense resistance to reduce wages as fast as prices were falling</a:t>
            </a:r>
            <a:endParaRPr lang="en-US" altLang="en-US" smtClean="0">
              <a:sym typeface="Wingdings 2" pitchFamily="18" charset="2"/>
            </a:endParaRPr>
          </a:p>
          <a:p>
            <a:pPr eaLnBrk="1" hangingPunct="1">
              <a:buFontTx/>
              <a:buNone/>
            </a:pPr>
            <a:r>
              <a:rPr lang="en-US" altLang="en-US" smtClean="0">
                <a:sym typeface="Wingdings 2" pitchFamily="18" charset="2"/>
              </a:rPr>
              <a:t></a:t>
            </a:r>
            <a:r>
              <a:rPr lang="en-US" altLang="en-US" smtClean="0"/>
              <a:t>	</a:t>
            </a:r>
            <a:r>
              <a:rPr lang="en-US" altLang="en-US" smtClean="0">
                <a:sym typeface="Wingdings" pitchFamily="2" charset="2"/>
              </a:rPr>
              <a:t></a:t>
            </a:r>
            <a:r>
              <a:rPr lang="en-US" altLang="en-US" smtClean="0"/>
              <a:t>  Pressure on the production process itself to reduce costs and intensification of labor</a:t>
            </a:r>
          </a:p>
        </p:txBody>
      </p:sp>
    </p:spTree>
    <p:extLst>
      <p:ext uri="{BB962C8B-B14F-4D97-AF65-F5344CB8AC3E}">
        <p14:creationId xmlns:p14="http://schemas.microsoft.com/office/powerpoint/2010/main" val="3546549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z="2800" smtClean="0"/>
              <a:t>Proletarianized labor but Untransformed labor</a:t>
            </a:r>
          </a:p>
        </p:txBody>
      </p:sp>
      <p:sp>
        <p:nvSpPr>
          <p:cNvPr id="9219" name="Rectangle 3"/>
          <p:cNvSpPr>
            <a:spLocks noGrp="1" noChangeArrowheads="1"/>
          </p:cNvSpPr>
          <p:nvPr>
            <p:ph type="body" idx="1"/>
          </p:nvPr>
        </p:nvSpPr>
        <p:spPr/>
        <p:txBody>
          <a:bodyPr/>
          <a:lstStyle/>
          <a:p>
            <a:pPr marL="609600" indent="-609600" eaLnBrk="1" hangingPunct="1"/>
            <a:r>
              <a:rPr lang="en-US" altLang="en-US" sz="2800" smtClean="0"/>
              <a:t>Traditional systems of labor management did not readily provide opportunities to reduce costs</a:t>
            </a:r>
          </a:p>
          <a:p>
            <a:pPr marL="609600" indent="-609600" eaLnBrk="1" hangingPunct="1"/>
            <a:r>
              <a:rPr lang="en-US" altLang="en-US" sz="2800" smtClean="0"/>
              <a:t>Craft workers  exercised vast influence over the pace and character of production</a:t>
            </a:r>
          </a:p>
          <a:p>
            <a:pPr marL="990600" lvl="1" indent="-533400" eaLnBrk="1" hangingPunct="1"/>
            <a:r>
              <a:rPr lang="en-US" altLang="en-US" sz="2400" smtClean="0"/>
              <a:t>Production in many cases still depended on the knowledge, skill  and experience of the workers</a:t>
            </a:r>
          </a:p>
          <a:p>
            <a:pPr marL="990600" lvl="1" indent="-533400" eaLnBrk="1" hangingPunct="1"/>
            <a:r>
              <a:rPr lang="en-US" altLang="en-US" sz="2400" smtClean="0"/>
              <a:t>Employers vulnerable to workers ability to slow down pace of production</a:t>
            </a:r>
          </a:p>
          <a:p>
            <a:pPr marL="609600" indent="-609600" eaLnBrk="1" hangingPunct="1"/>
            <a:endParaRPr lang="en-US" altLang="en-US" sz="2800" smtClean="0"/>
          </a:p>
        </p:txBody>
      </p:sp>
    </p:spTree>
    <p:extLst>
      <p:ext uri="{BB962C8B-B14F-4D97-AF65-F5344CB8AC3E}">
        <p14:creationId xmlns:p14="http://schemas.microsoft.com/office/powerpoint/2010/main" val="32015847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715962"/>
          </a:xfrm>
        </p:spPr>
        <p:txBody>
          <a:bodyPr/>
          <a:lstStyle/>
          <a:p>
            <a:pPr eaLnBrk="1" hangingPunct="1"/>
            <a:r>
              <a:rPr lang="en-US" altLang="en-US" sz="4000" smtClean="0"/>
              <a:t>Limits of Competitive Capitalism</a:t>
            </a:r>
          </a:p>
        </p:txBody>
      </p:sp>
      <p:sp>
        <p:nvSpPr>
          <p:cNvPr id="4099" name="Rectangle 3"/>
          <p:cNvSpPr>
            <a:spLocks noGrp="1" noChangeArrowheads="1"/>
          </p:cNvSpPr>
          <p:nvPr>
            <p:ph type="body" idx="1"/>
          </p:nvPr>
        </p:nvSpPr>
        <p:spPr/>
        <p:txBody>
          <a:bodyPr/>
          <a:lstStyle/>
          <a:p>
            <a:pPr marL="533400" indent="-533400" eaLnBrk="1" hangingPunct="1">
              <a:lnSpc>
                <a:spcPct val="90000"/>
              </a:lnSpc>
              <a:buFontTx/>
              <a:buNone/>
              <a:defRPr/>
            </a:pPr>
            <a:r>
              <a:rPr lang="en-US" sz="2800" dirty="0" smtClean="0"/>
              <a:t>Attacks from two directions</a:t>
            </a:r>
          </a:p>
          <a:p>
            <a:pPr marL="914400" lvl="1" indent="-457200" eaLnBrk="1" hangingPunct="1">
              <a:lnSpc>
                <a:spcPct val="90000"/>
              </a:lnSpc>
              <a:buFontTx/>
              <a:buAutoNum type="arabicPeriod"/>
              <a:defRPr/>
            </a:pPr>
            <a:r>
              <a:rPr lang="en-US" sz="2400" dirty="0" smtClean="0"/>
              <a:t>capitalist respond to growing competitiveness  by attempting ever deeper intrusions in the labor process</a:t>
            </a:r>
          </a:p>
          <a:p>
            <a:pPr marL="914400" lvl="1" indent="-457200" eaLnBrk="1" hangingPunct="1">
              <a:lnSpc>
                <a:spcPct val="90000"/>
              </a:lnSpc>
              <a:buFontTx/>
              <a:buAutoNum type="arabicPeriod"/>
              <a:defRPr/>
            </a:pPr>
            <a:r>
              <a:rPr lang="en-US" sz="2400" dirty="0" smtClean="0"/>
              <a:t>labor especially craft labor sought to defend their status and advance their interests</a:t>
            </a:r>
            <a:endParaRPr lang="en-US" sz="2400" dirty="0" smtClean="0">
              <a:sym typeface="Wingdings" pitchFamily="2" charset="2"/>
            </a:endParaRPr>
          </a:p>
          <a:p>
            <a:pPr marL="914400" indent="-914400" eaLnBrk="1" hangingPunct="1">
              <a:lnSpc>
                <a:spcPct val="90000"/>
              </a:lnSpc>
              <a:buFontTx/>
              <a:buNone/>
              <a:defRPr/>
            </a:pPr>
            <a:r>
              <a:rPr lang="en-US" sz="2800" dirty="0" smtClean="0">
                <a:sym typeface="Wingdings" pitchFamily="2" charset="2"/>
              </a:rPr>
              <a:t></a:t>
            </a:r>
            <a:r>
              <a:rPr lang="en-US" sz="2800" dirty="0" smtClean="0"/>
              <a:t> Intense and prolonged conflict culminated in economic crisis in the 1890s</a:t>
            </a:r>
          </a:p>
          <a:p>
            <a:pPr marL="1333500" lvl="2" indent="-533400" eaLnBrk="1" hangingPunct="1">
              <a:lnSpc>
                <a:spcPct val="90000"/>
              </a:lnSpc>
              <a:defRPr/>
            </a:pPr>
            <a:r>
              <a:rPr lang="en-US" sz="2000" dirty="0" smtClean="0"/>
              <a:t>Labor challenge defeated</a:t>
            </a:r>
            <a:endParaRPr lang="en-US" sz="2000" dirty="0" smtClean="0">
              <a:sym typeface="Wingdings" pitchFamily="2" charset="2"/>
            </a:endParaRPr>
          </a:p>
          <a:p>
            <a:pPr marL="533400" indent="-533400" eaLnBrk="1" hangingPunct="1">
              <a:lnSpc>
                <a:spcPct val="90000"/>
              </a:lnSpc>
              <a:buFontTx/>
              <a:buNone/>
              <a:defRPr/>
            </a:pPr>
            <a:r>
              <a:rPr lang="en-US" sz="2800" dirty="0" smtClean="0">
                <a:sym typeface="Wingdings" pitchFamily="2" charset="2"/>
              </a:rPr>
              <a:t></a:t>
            </a:r>
            <a:r>
              <a:rPr lang="en-US" sz="2800" dirty="0" smtClean="0"/>
              <a:t>On the basis of its victory capitalists construct a new social structure</a:t>
            </a:r>
          </a:p>
        </p:txBody>
      </p:sp>
    </p:spTree>
    <p:extLst>
      <p:ext uri="{BB962C8B-B14F-4D97-AF65-F5344CB8AC3E}">
        <p14:creationId xmlns:p14="http://schemas.microsoft.com/office/powerpoint/2010/main" val="2621380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792162"/>
          </a:xfrm>
        </p:spPr>
        <p:txBody>
          <a:bodyPr/>
          <a:lstStyle/>
          <a:p>
            <a:pPr algn="l" eaLnBrk="1" hangingPunct="1"/>
            <a:r>
              <a:rPr lang="en-US" altLang="en-US" sz="3600" smtClean="0"/>
              <a:t>Response of Labor</a:t>
            </a:r>
          </a:p>
        </p:txBody>
      </p:sp>
      <p:sp>
        <p:nvSpPr>
          <p:cNvPr id="6147" name="Rectangle 3"/>
          <p:cNvSpPr>
            <a:spLocks noGrp="1" noChangeArrowheads="1"/>
          </p:cNvSpPr>
          <p:nvPr>
            <p:ph type="body" idx="1"/>
          </p:nvPr>
        </p:nvSpPr>
        <p:spPr>
          <a:xfrm>
            <a:off x="457200" y="1600200"/>
            <a:ext cx="8229600" cy="3352800"/>
          </a:xfrm>
        </p:spPr>
        <p:txBody>
          <a:bodyPr/>
          <a:lstStyle/>
          <a:p>
            <a:pPr eaLnBrk="1" hangingPunct="1"/>
            <a:r>
              <a:rPr lang="en-US" altLang="en-US" sz="2400" smtClean="0"/>
              <a:t>As </a:t>
            </a:r>
            <a:r>
              <a:rPr lang="en-US" altLang="en-US" sz="2400" b="1" smtClean="0"/>
              <a:t>intercapitalist competition</a:t>
            </a:r>
            <a:r>
              <a:rPr lang="en-US" altLang="en-US" sz="2400" smtClean="0"/>
              <a:t> intensified – capitalist attempted to </a:t>
            </a:r>
            <a:r>
              <a:rPr lang="en-US" altLang="en-US" sz="2400" b="1" smtClean="0"/>
              <a:t>increase the rate of exploitation</a:t>
            </a:r>
            <a:r>
              <a:rPr lang="en-US" altLang="en-US" sz="2400" smtClean="0"/>
              <a:t> bring an number of notable strikes</a:t>
            </a:r>
          </a:p>
          <a:p>
            <a:pPr eaLnBrk="1" hangingPunct="1"/>
            <a:r>
              <a:rPr lang="en-US" altLang="en-US" sz="2400" smtClean="0"/>
              <a:t>Haymarket, Pullman, Homestead,  became </a:t>
            </a:r>
          </a:p>
          <a:p>
            <a:pPr eaLnBrk="1" hangingPunct="1"/>
            <a:r>
              <a:rPr lang="en-US" altLang="en-US" sz="2400" smtClean="0"/>
              <a:t>class battles, </a:t>
            </a:r>
          </a:p>
          <a:p>
            <a:pPr eaLnBrk="1" hangingPunct="1"/>
            <a:r>
              <a:rPr lang="en-US" altLang="en-US" sz="2400" smtClean="0"/>
              <a:t>seized the nation’s attention</a:t>
            </a:r>
          </a:p>
          <a:p>
            <a:pPr eaLnBrk="1" hangingPunct="1"/>
            <a:r>
              <a:rPr lang="en-US" altLang="en-US" sz="2400" smtClean="0"/>
              <a:t>integrally involving state and federal governments </a:t>
            </a:r>
          </a:p>
        </p:txBody>
      </p:sp>
    </p:spTree>
    <p:extLst>
      <p:ext uri="{BB962C8B-B14F-4D97-AF65-F5344CB8AC3E}">
        <p14:creationId xmlns:p14="http://schemas.microsoft.com/office/powerpoint/2010/main" val="17856023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a:xfrm>
            <a:off x="457200" y="274638"/>
            <a:ext cx="8229600" cy="792162"/>
          </a:xfrm>
        </p:spPr>
        <p:txBody>
          <a:bodyPr/>
          <a:lstStyle/>
          <a:p>
            <a:pPr eaLnBrk="1" hangingPunct="1"/>
            <a:r>
              <a:rPr lang="en-US" altLang="en-US" sz="4000" smtClean="0"/>
              <a:t>Strike Frequency Increased </a:t>
            </a:r>
            <a:br>
              <a:rPr lang="en-US" altLang="en-US" sz="4000" smtClean="0"/>
            </a:br>
            <a:r>
              <a:rPr lang="en-US" altLang="en-US" sz="1400" b="1" smtClean="0"/>
              <a:t>Number of establishments affected each year increased  5X from 1882- 1890</a:t>
            </a:r>
          </a:p>
        </p:txBody>
      </p:sp>
      <p:graphicFrame>
        <p:nvGraphicFramePr>
          <p:cNvPr id="10438" name="Group 198"/>
          <p:cNvGraphicFramePr>
            <a:graphicFrameLocks noGrp="1"/>
          </p:cNvGraphicFramePr>
          <p:nvPr>
            <p:ph type="tbl" idx="1"/>
          </p:nvPr>
        </p:nvGraphicFramePr>
        <p:xfrm>
          <a:off x="457200" y="1600200"/>
          <a:ext cx="7391400" cy="4125912"/>
        </p:xfrm>
        <a:graphic>
          <a:graphicData uri="http://schemas.openxmlformats.org/drawingml/2006/table">
            <a:tbl>
              <a:tblPr/>
              <a:tblGrid>
                <a:gridCol w="2209800"/>
                <a:gridCol w="2667000"/>
                <a:gridCol w="2514600"/>
              </a:tblGrid>
              <a:tr h="9145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cs typeface="Times New Roman" pitchFamily="18" charset="0"/>
                        </a:rPr>
                        <a:t>Year of business cycle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cs typeface="Times New Roman" pitchFamily="18" charset="0"/>
                        </a:rPr>
                        <a:t>Three years average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00"/>
                          </a:solidFill>
                          <a:effectLst/>
                          <a:latin typeface="Times New Roman" pitchFamily="18" charset="0"/>
                          <a:cs typeface="Times New Roman" pitchFamily="18" charset="0"/>
                        </a:rPr>
                        <a:t>Three year average index strike frequency 1927-29 = 100</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679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1882</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1881-1883 </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65</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0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1887</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1886-1888</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180</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919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1890</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1889-1891</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215</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1892</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1891-1893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203</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1895</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1894-1896 </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162</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1899</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1898-1900 </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Times New Roman" pitchFamily="18" charset="0"/>
                        </a:rPr>
                        <a:t>214</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cs typeface="Times New Roman" pitchFamily="18" charset="0"/>
                        </a:rPr>
                        <a:t>1903</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1902-1904 </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00"/>
                          </a:solidFill>
                          <a:effectLst/>
                          <a:latin typeface="Arial" charset="0"/>
                          <a:cs typeface="Times New Roman" pitchFamily="18" charset="0"/>
                        </a:rPr>
                        <a:t>417</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929750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Intense Price Competition</a:t>
            </a:r>
          </a:p>
        </p:txBody>
      </p:sp>
      <p:sp>
        <p:nvSpPr>
          <p:cNvPr id="11267" name="Rectangle 3"/>
          <p:cNvSpPr>
            <a:spLocks noGrp="1" noChangeArrowheads="1"/>
          </p:cNvSpPr>
          <p:nvPr>
            <p:ph type="body" idx="1"/>
          </p:nvPr>
        </p:nvSpPr>
        <p:spPr/>
        <p:txBody>
          <a:bodyPr/>
          <a:lstStyle/>
          <a:p>
            <a:pPr eaLnBrk="1" hangingPunct="1">
              <a:lnSpc>
                <a:spcPct val="90000"/>
              </a:lnSpc>
            </a:pPr>
            <a:r>
              <a:rPr lang="en-US" altLang="en-US" sz="2400" smtClean="0"/>
              <a:t>Andrew Carnegie noted the pervasiveness of this concern in 1889 (quoted in Clark, 1929, vol. 2, p. 175):</a:t>
            </a:r>
            <a:endParaRPr lang="en-US" altLang="en-US" sz="2400" i="1" smtClean="0"/>
          </a:p>
          <a:p>
            <a:pPr eaLnBrk="1" hangingPunct="1">
              <a:spcAft>
                <a:spcPct val="20000"/>
              </a:spcAft>
            </a:pPr>
            <a:r>
              <a:rPr lang="en-US" altLang="en-US" sz="2000" i="1" smtClean="0"/>
              <a:t>The condition of cheap manufacture is running full... Manufacturers have balanced their books year after year only to find their capital reduced at each successive balance. While continuing to produce may be costly, the manufacturer knows too well that stoppage would be ruin... It is in soil thus prepared that anything promising relief is gladly welcomed. The manufacturers are in the position of patients that have tried in vain every doctor of the regular school for years, and are now liable to become the victim of any quack that appears. Combinations, syndicates, trusts - they are willing to try anything.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sz="2800" smtClean="0"/>
              <a:t>3 Main Developments - basis for the merger movement of 1898-1902. </a:t>
            </a:r>
            <a:br>
              <a:rPr lang="en-US" altLang="en-US" sz="2800" smtClean="0"/>
            </a:br>
            <a:endParaRPr lang="en-US" altLang="en-US" sz="2800" smtClean="0"/>
          </a:p>
        </p:txBody>
      </p:sp>
      <p:sp>
        <p:nvSpPr>
          <p:cNvPr id="3075" name="Rectangle 3"/>
          <p:cNvSpPr>
            <a:spLocks noGrp="1" noChangeArrowheads="1"/>
          </p:cNvSpPr>
          <p:nvPr>
            <p:ph type="body" idx="1"/>
          </p:nvPr>
        </p:nvSpPr>
        <p:spPr>
          <a:xfrm>
            <a:off x="457200" y="1295400"/>
            <a:ext cx="8229600" cy="5334000"/>
          </a:xfrm>
        </p:spPr>
        <p:txBody>
          <a:bodyPr/>
          <a:lstStyle/>
          <a:p>
            <a:pPr eaLnBrk="1" hangingPunct="1">
              <a:spcBef>
                <a:spcPts val="600"/>
              </a:spcBef>
              <a:buFontTx/>
              <a:buNone/>
            </a:pPr>
            <a:r>
              <a:rPr lang="en-US" altLang="en-US" sz="1800" b="1" smtClean="0"/>
              <a:t>1. Completion of national rail network </a:t>
            </a:r>
          </a:p>
          <a:p>
            <a:pPr eaLnBrk="1" hangingPunct="1">
              <a:spcBef>
                <a:spcPct val="0"/>
              </a:spcBef>
            </a:pPr>
            <a:r>
              <a:rPr lang="en-US" altLang="en-US" sz="1600" smtClean="0"/>
              <a:t>standardization in the early 1880s </a:t>
            </a:r>
          </a:p>
          <a:p>
            <a:pPr eaLnBrk="1" hangingPunct="1">
              <a:spcBef>
                <a:spcPct val="0"/>
              </a:spcBef>
            </a:pPr>
            <a:r>
              <a:rPr lang="en-US" altLang="en-US" sz="1600" smtClean="0"/>
              <a:t>rail gauge and equipment, </a:t>
            </a:r>
          </a:p>
          <a:p>
            <a:pPr eaLnBrk="1" hangingPunct="1">
              <a:spcBef>
                <a:spcPct val="0"/>
              </a:spcBef>
            </a:pPr>
            <a:r>
              <a:rPr lang="en-US" altLang="en-US" sz="1600" smtClean="0"/>
              <a:t>rate schedules, and timetables </a:t>
            </a:r>
          </a:p>
          <a:p>
            <a:pPr eaLnBrk="1" hangingPunct="1">
              <a:spcBef>
                <a:spcPct val="0"/>
              </a:spcBef>
            </a:pPr>
            <a:r>
              <a:rPr lang="en-US" altLang="en-US" sz="1600" smtClean="0"/>
              <a:t>Freight rates fell rapidly from the early 1880s</a:t>
            </a:r>
          </a:p>
          <a:p>
            <a:pPr eaLnBrk="1" hangingPunct="1">
              <a:spcBef>
                <a:spcPct val="0"/>
              </a:spcBef>
            </a:pPr>
            <a:r>
              <a:rPr lang="en-US" altLang="en-US" sz="1600" smtClean="0"/>
              <a:t>More extensive sales possible, dissolving the geographic barriers protecting local and regional monopolies,</a:t>
            </a:r>
            <a:endParaRPr lang="en-US" altLang="en-US" sz="1600" smtClean="0">
              <a:sym typeface="Wingdings 2" pitchFamily="18" charset="2"/>
            </a:endParaRPr>
          </a:p>
          <a:p>
            <a:pPr eaLnBrk="1" hangingPunct="1">
              <a:spcBef>
                <a:spcPts val="600"/>
              </a:spcBef>
              <a:buFontTx/>
              <a:buNone/>
            </a:pPr>
            <a:r>
              <a:rPr lang="en-US" altLang="en-US" sz="1600" smtClean="0">
                <a:sym typeface="Wingdings 2" pitchFamily="18" charset="2"/>
              </a:rPr>
              <a:t></a:t>
            </a:r>
            <a:r>
              <a:rPr lang="en-US" altLang="en-US" sz="1600" smtClean="0"/>
              <a:t> Permitted a scale of market that both invited and was compatible with large-scale concentration of capital. </a:t>
            </a:r>
            <a:endParaRPr lang="en-US" altLang="en-US" sz="1600" b="1" smtClean="0"/>
          </a:p>
          <a:p>
            <a:pPr eaLnBrk="1" hangingPunct="1">
              <a:spcBef>
                <a:spcPts val="600"/>
              </a:spcBef>
              <a:buFontTx/>
              <a:buNone/>
            </a:pPr>
            <a:r>
              <a:rPr lang="en-US" altLang="en-US" sz="1600" b="1" smtClean="0"/>
              <a:t>Railroads created national markets for many products</a:t>
            </a:r>
            <a:r>
              <a:rPr lang="en-US" altLang="en-US" sz="1600" smtClean="0"/>
              <a:t>, the demand for basic consumer goods intensified. </a:t>
            </a:r>
            <a:endParaRPr lang="en-US" altLang="en-US" sz="1600" b="1" smtClean="0"/>
          </a:p>
          <a:p>
            <a:pPr eaLnBrk="1" hangingPunct="1">
              <a:spcBef>
                <a:spcPts val="600"/>
              </a:spcBef>
              <a:buFontTx/>
              <a:buNone/>
            </a:pPr>
            <a:r>
              <a:rPr lang="en-US" altLang="en-US" sz="1600" b="1" smtClean="0"/>
              <a:t>Business firms responded to rising demand by expanding their facilities</a:t>
            </a:r>
            <a:r>
              <a:rPr lang="en-US" altLang="en-US" sz="1600" smtClean="0"/>
              <a:t>, often over expanded and created excess capacity. </a:t>
            </a:r>
            <a:endParaRPr lang="en-US" altLang="en-US" sz="1600" b="1" smtClean="0"/>
          </a:p>
          <a:p>
            <a:pPr eaLnBrk="1" hangingPunct="1">
              <a:spcBef>
                <a:spcPts val="600"/>
              </a:spcBef>
              <a:buFontTx/>
              <a:buNone/>
            </a:pPr>
            <a:r>
              <a:rPr lang="en-US" altLang="en-US" sz="1600" b="1" smtClean="0"/>
              <a:t>Small manufacturers found it necessary to combine in larger units</a:t>
            </a:r>
            <a:r>
              <a:rPr lang="en-US" altLang="en-US" sz="1600" smtClean="0"/>
              <a:t> as a way of protecting themselves against failure and insolvency. </a:t>
            </a:r>
          </a:p>
          <a:p>
            <a:pPr eaLnBrk="1" hangingPunct="1">
              <a:spcBef>
                <a:spcPts val="600"/>
              </a:spcBef>
              <a:buFontTx/>
              <a:buNone/>
            </a:pPr>
            <a:r>
              <a:rPr lang="en-US" altLang="en-US" sz="1600" smtClean="0"/>
              <a:t>By 1893 many large American companies had been created through merger and consolidation. Such firms as Standard Oil, the American Sugar Refining Company, and the United States Rubber Company came into being during these years</a:t>
            </a:r>
          </a:p>
          <a:p>
            <a:pPr eaLnBrk="1" hangingPunct="1">
              <a:spcBef>
                <a:spcPts val="600"/>
              </a:spcBef>
              <a:buFontTx/>
              <a:buNone/>
            </a:pPr>
            <a:endParaRPr lang="en-US" altLang="en-US" sz="16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z="3200" smtClean="0"/>
              <a:t>Basis for the merger movement of 1898-1902</a:t>
            </a:r>
          </a:p>
        </p:txBody>
      </p:sp>
      <p:sp>
        <p:nvSpPr>
          <p:cNvPr id="4099" name="Rectangle 3"/>
          <p:cNvSpPr>
            <a:spLocks noGrp="1" noChangeArrowheads="1"/>
          </p:cNvSpPr>
          <p:nvPr>
            <p:ph type="body" idx="1"/>
          </p:nvPr>
        </p:nvSpPr>
        <p:spPr/>
        <p:txBody>
          <a:bodyPr/>
          <a:lstStyle/>
          <a:p>
            <a:pPr eaLnBrk="1" hangingPunct="1">
              <a:spcBef>
                <a:spcPct val="0"/>
              </a:spcBef>
              <a:buFontTx/>
              <a:buNone/>
            </a:pPr>
            <a:r>
              <a:rPr lang="en-US" altLang="en-US" sz="2000" b="1" dirty="0" smtClean="0"/>
              <a:t>2. Investors’ experience with outside capital investment in the railroads</a:t>
            </a:r>
            <a:r>
              <a:rPr lang="en-US" altLang="en-US" sz="2000" dirty="0" smtClean="0"/>
              <a:t> </a:t>
            </a:r>
          </a:p>
          <a:p>
            <a:pPr eaLnBrk="1" hangingPunct="1">
              <a:spcBef>
                <a:spcPct val="0"/>
              </a:spcBef>
            </a:pPr>
            <a:r>
              <a:rPr lang="en-US" altLang="en-US" sz="2000" dirty="0" smtClean="0"/>
              <a:t>supplied the model for a more general stock market for industrial securities </a:t>
            </a:r>
          </a:p>
          <a:p>
            <a:pPr eaLnBrk="1" hangingPunct="1">
              <a:spcBef>
                <a:spcPct val="0"/>
              </a:spcBef>
            </a:pPr>
            <a:r>
              <a:rPr lang="en-US" altLang="en-US" sz="2000" dirty="0" smtClean="0"/>
              <a:t>provided easy and reliable access for financiers and promoters to much larger sources of </a:t>
            </a:r>
            <a:r>
              <a:rPr lang="en-US" altLang="en-US" sz="2000" dirty="0" smtClean="0"/>
              <a:t>capital</a:t>
            </a:r>
            <a:endParaRPr lang="en-US" altLang="en-US" sz="2000" dirty="0"/>
          </a:p>
          <a:p>
            <a:pPr marL="0" indent="0" eaLnBrk="1" hangingPunct="1">
              <a:spcBef>
                <a:spcPct val="0"/>
              </a:spcBef>
              <a:buNone/>
            </a:pPr>
            <a:endParaRPr lang="en-US" altLang="en-US" sz="2000" dirty="0" smtClean="0">
              <a:sym typeface="Wingdings 2" pitchFamily="18" charset="2"/>
            </a:endParaRPr>
          </a:p>
          <a:p>
            <a:pPr marL="0" indent="0" eaLnBrk="1" hangingPunct="1">
              <a:spcBef>
                <a:spcPct val="0"/>
              </a:spcBef>
              <a:buNone/>
            </a:pPr>
            <a:r>
              <a:rPr lang="en-US" altLang="en-US" sz="2000" dirty="0" smtClean="0">
                <a:sym typeface="Wingdings 2" pitchFamily="18" charset="2"/>
              </a:rPr>
              <a:t></a:t>
            </a:r>
            <a:r>
              <a:rPr lang="en-US" altLang="en-US" sz="2000" dirty="0" smtClean="0"/>
              <a:t> Market for industrial securities emerged and grew rapidly during the 1880s &amp; 1890s. </a:t>
            </a:r>
            <a:endParaRPr lang="en-US" altLang="en-US" sz="2000" dirty="0" smtClean="0"/>
          </a:p>
          <a:p>
            <a:pPr marL="0" indent="0" eaLnBrk="1" hangingPunct="1">
              <a:spcBef>
                <a:spcPct val="0"/>
              </a:spcBef>
              <a:buNone/>
            </a:pPr>
            <a:endParaRPr lang="en-US" altLang="en-US" sz="2000" dirty="0" smtClean="0"/>
          </a:p>
          <a:p>
            <a:pPr eaLnBrk="1" hangingPunct="1">
              <a:spcBef>
                <a:spcPct val="0"/>
              </a:spcBef>
              <a:buFontTx/>
              <a:buNone/>
            </a:pPr>
            <a:r>
              <a:rPr lang="en-US" altLang="en-US" sz="2000" b="1" dirty="0" smtClean="0"/>
              <a:t>3. New Jersey holding company legislation of 1889 finally provided the legal model facilitating corporate consolidation</a:t>
            </a:r>
            <a:r>
              <a:rPr lang="en-US" altLang="en-US" sz="1800" dirty="0" smtClean="0"/>
              <a:t> </a:t>
            </a:r>
          </a:p>
          <a:p>
            <a:pPr eaLnBrk="1" hangingPunct="1">
              <a:spcBef>
                <a:spcPct val="0"/>
              </a:spcBef>
            </a:pPr>
            <a:r>
              <a:rPr lang="en-US" altLang="en-US" sz="2000" dirty="0" smtClean="0"/>
              <a:t>“the holding company signalized the final triumph of the corporation, for now corporations could be made to combine corporations.”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b="1" cap="all" dirty="0" smtClean="0">
                <a:solidFill>
                  <a:schemeClr val="tx1"/>
                </a:solidFill>
              </a:rPr>
              <a:t>Drive toward Consolidation</a:t>
            </a:r>
            <a:endParaRPr lang="en-US" sz="3600" dirty="0" smtClean="0">
              <a:solidFill>
                <a:schemeClr val="tx1"/>
              </a:solidFill>
            </a:endParaRPr>
          </a:p>
        </p:txBody>
      </p:sp>
      <p:sp>
        <p:nvSpPr>
          <p:cNvPr id="3" name="Content Placeholder 2"/>
          <p:cNvSpPr>
            <a:spLocks noGrp="1"/>
          </p:cNvSpPr>
          <p:nvPr>
            <p:ph idx="1"/>
          </p:nvPr>
        </p:nvSpPr>
        <p:spPr/>
        <p:txBody>
          <a:bodyPr/>
          <a:lstStyle/>
          <a:p>
            <a:pPr marL="0" indent="0">
              <a:buFontTx/>
              <a:buNone/>
              <a:defRPr/>
            </a:pPr>
            <a:r>
              <a:rPr lang="en-US" sz="1800" dirty="0" smtClean="0"/>
              <a:t>Drive toward consolidation developed over a period of at least 20 years. </a:t>
            </a:r>
          </a:p>
          <a:p>
            <a:pPr marL="0" indent="0">
              <a:buFontTx/>
              <a:buNone/>
              <a:defRPr/>
            </a:pPr>
            <a:endParaRPr lang="en-US" sz="1800" dirty="0" smtClean="0"/>
          </a:p>
          <a:p>
            <a:pPr marL="0" indent="0">
              <a:buFontTx/>
              <a:buNone/>
              <a:defRPr/>
            </a:pPr>
            <a:r>
              <a:rPr lang="en-US" sz="1800" dirty="0" smtClean="0"/>
              <a:t>Merger movement of 1898-1902 was not something that happened to the economy as a result of unique events during those five years. </a:t>
            </a:r>
          </a:p>
          <a:p>
            <a:pPr marL="0" indent="0">
              <a:buFontTx/>
              <a:buNone/>
              <a:defRPr/>
            </a:pPr>
            <a:r>
              <a:rPr lang="en-US" sz="1800" dirty="0" smtClean="0"/>
              <a:t> </a:t>
            </a:r>
          </a:p>
          <a:p>
            <a:pPr marL="0" indent="0">
              <a:buFontTx/>
              <a:buNone/>
              <a:defRPr/>
            </a:pPr>
            <a:r>
              <a:rPr lang="en-US" sz="1800" dirty="0" smtClean="0"/>
              <a:t>Earlier contradictions of the economy produced the merger movement. </a:t>
            </a:r>
          </a:p>
          <a:p>
            <a:pPr>
              <a:buFontTx/>
              <a:buNone/>
              <a:defRPr/>
            </a:pPr>
            <a:endParaRPr lang="en-US" sz="1800" dirty="0" smtClean="0"/>
          </a:p>
          <a:p>
            <a:pPr marL="0" indent="0">
              <a:buFontTx/>
              <a:buNone/>
              <a:defRPr/>
            </a:pPr>
            <a:r>
              <a:rPr lang="en-US" sz="1800" dirty="0" smtClean="0"/>
              <a:t>Firms and bankers sought industrial consolidation as part of a potential solution to urgent economic problems that had plagued them with increasing severity at least since the early 1880s.</a:t>
            </a:r>
          </a:p>
          <a:p>
            <a:pPr>
              <a:buFontTx/>
              <a:buNone/>
              <a:defRPr/>
            </a:pPr>
            <a:endParaRPr lang="en-US" sz="1800" dirty="0" smtClean="0"/>
          </a:p>
          <a:p>
            <a:pPr>
              <a:buFontTx/>
              <a:buNone/>
              <a:defRPr/>
            </a:pPr>
            <a:r>
              <a:rPr lang="en-US" sz="1800" dirty="0" smtClean="0"/>
              <a:t>Holding company merger provided the eventual basis for an institutional solution to this entre­preneurial problem. </a:t>
            </a:r>
          </a:p>
          <a:p>
            <a:pPr>
              <a:buFontTx/>
              <a:buNone/>
              <a:defRPr/>
            </a:pP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4638"/>
            <a:ext cx="8229600" cy="639762"/>
          </a:xfrm>
        </p:spPr>
        <p:txBody>
          <a:bodyPr/>
          <a:lstStyle/>
          <a:p>
            <a:pPr eaLnBrk="1" hangingPunct="1"/>
            <a:r>
              <a:rPr lang="en-US" altLang="en-US" sz="4000" smtClean="0"/>
              <a:t>Vehicle for Mergers</a:t>
            </a:r>
          </a:p>
        </p:txBody>
      </p:sp>
      <p:sp>
        <p:nvSpPr>
          <p:cNvPr id="13315" name="Rectangle 3"/>
          <p:cNvSpPr>
            <a:spLocks noGrp="1" noChangeArrowheads="1"/>
          </p:cNvSpPr>
          <p:nvPr>
            <p:ph type="body" idx="1"/>
          </p:nvPr>
        </p:nvSpPr>
        <p:spPr>
          <a:xfrm>
            <a:off x="457200" y="1066800"/>
            <a:ext cx="8229600" cy="4724400"/>
          </a:xfrm>
        </p:spPr>
        <p:txBody>
          <a:bodyPr/>
          <a:lstStyle/>
          <a:p>
            <a:pPr marL="0" eaLnBrk="1" hangingPunct="1">
              <a:spcBef>
                <a:spcPts val="600"/>
              </a:spcBef>
              <a:buFontTx/>
              <a:buNone/>
            </a:pPr>
            <a:r>
              <a:rPr lang="en-US" altLang="en-US" sz="1800" smtClean="0"/>
              <a:t>A trust is a legal arrangement in which the voting stock of different companies is brought together under the direction of a board of trustees, which then </a:t>
            </a:r>
            <a:r>
              <a:rPr lang="en-US" altLang="en-US" sz="1800" b="1" smtClean="0"/>
              <a:t>issues trust certificates </a:t>
            </a:r>
            <a:r>
              <a:rPr lang="en-US" altLang="en-US" sz="1800" smtClean="0"/>
              <a:t>in </a:t>
            </a:r>
            <a:r>
              <a:rPr lang="en-US" altLang="en-US" sz="1800" b="1" smtClean="0"/>
              <a:t>exchange for all the shares or a controlling number of shares of the individual companies</a:t>
            </a:r>
            <a:r>
              <a:rPr lang="en-US" altLang="en-US" sz="1800" smtClean="0"/>
              <a:t>. </a:t>
            </a:r>
          </a:p>
          <a:p>
            <a:pPr marL="0" eaLnBrk="1" hangingPunct="1">
              <a:spcBef>
                <a:spcPts val="600"/>
              </a:spcBef>
            </a:pPr>
            <a:r>
              <a:rPr lang="en-US" altLang="en-US" sz="1800" smtClean="0"/>
              <a:t>This arrangement permits the trustees to manage and direct a group of companies in a unified way, in effect, creating a single firm out of competing firms.</a:t>
            </a:r>
          </a:p>
          <a:p>
            <a:pPr marL="0" eaLnBrk="1" hangingPunct="1">
              <a:spcBef>
                <a:spcPct val="0"/>
              </a:spcBef>
              <a:buFontTx/>
              <a:buNone/>
            </a:pPr>
            <a:endParaRPr lang="en-US" altLang="en-US" sz="2000" smtClean="0"/>
          </a:p>
          <a:p>
            <a:pPr marL="0" eaLnBrk="1" hangingPunct="1">
              <a:spcBef>
                <a:spcPct val="0"/>
              </a:spcBef>
              <a:buFontTx/>
              <a:buNone/>
            </a:pPr>
            <a:r>
              <a:rPr lang="en-US" altLang="en-US" sz="2000" smtClean="0"/>
              <a:t>Holding Company </a:t>
            </a:r>
            <a:r>
              <a:rPr lang="en-US" altLang="en-US" sz="2400" smtClean="0"/>
              <a:t>– </a:t>
            </a:r>
          </a:p>
          <a:p>
            <a:pPr marL="0" lvl="1" eaLnBrk="1" hangingPunct="1">
              <a:spcBef>
                <a:spcPct val="0"/>
              </a:spcBef>
            </a:pPr>
            <a:r>
              <a:rPr lang="en-US" altLang="en-US" sz="2000" smtClean="0"/>
              <a:t>Corporation that owns enough voting stock in another corporation to influence its board of directors and therefore to control its policies and management. A holding company need not own a majority of the shares of its subsidiaries or be engaged in similar activities. </a:t>
            </a:r>
            <a:endParaRPr lang="en-US" altLang="en-US" sz="1400" smtClean="0"/>
          </a:p>
          <a:p>
            <a:pPr marL="0" eaLnBrk="1" hangingPunct="1">
              <a:spcBef>
                <a:spcPct val="0"/>
              </a:spcBef>
              <a:buFontTx/>
              <a:buNone/>
            </a:pPr>
            <a:endParaRPr lang="en-US" altLang="en-US" sz="1600" b="1"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792162"/>
          </a:xfrm>
        </p:spPr>
        <p:txBody>
          <a:bodyPr/>
          <a:lstStyle/>
          <a:p>
            <a:pPr algn="l" eaLnBrk="1" hangingPunct="1"/>
            <a:r>
              <a:rPr lang="en-US" altLang="en-US" sz="2800" smtClean="0"/>
              <a:t>TRUST GIVES WAY TO HOLDING COMPANY</a:t>
            </a:r>
          </a:p>
        </p:txBody>
      </p:sp>
      <p:sp>
        <p:nvSpPr>
          <p:cNvPr id="15363" name="Rectangle 3"/>
          <p:cNvSpPr>
            <a:spLocks noGrp="1" noChangeArrowheads="1"/>
          </p:cNvSpPr>
          <p:nvPr>
            <p:ph type="body" idx="1"/>
          </p:nvPr>
        </p:nvSpPr>
        <p:spPr>
          <a:xfrm>
            <a:off x="609600" y="1165225"/>
            <a:ext cx="7924800" cy="4525963"/>
          </a:xfrm>
        </p:spPr>
        <p:txBody>
          <a:bodyPr/>
          <a:lstStyle/>
          <a:p>
            <a:pPr eaLnBrk="1" hangingPunct="1">
              <a:lnSpc>
                <a:spcPct val="90000"/>
              </a:lnSpc>
              <a:buFontTx/>
              <a:buNone/>
              <a:defRPr/>
            </a:pPr>
            <a:r>
              <a:rPr lang="en-US" sz="2400" b="1" dirty="0" smtClean="0"/>
              <a:t>1898 -1902 MERGER MOVEMENT</a:t>
            </a:r>
          </a:p>
          <a:p>
            <a:pPr eaLnBrk="1" hangingPunct="1">
              <a:lnSpc>
                <a:spcPct val="90000"/>
              </a:lnSpc>
              <a:defRPr/>
            </a:pPr>
            <a:r>
              <a:rPr lang="en-US" sz="2000" dirty="0" smtClean="0"/>
              <a:t>3,653-recorded mergers</a:t>
            </a:r>
          </a:p>
          <a:p>
            <a:pPr eaLnBrk="1" hangingPunct="1">
              <a:lnSpc>
                <a:spcPct val="90000"/>
              </a:lnSpc>
              <a:defRPr/>
            </a:pPr>
            <a:r>
              <a:rPr lang="en-US" sz="2000" dirty="0" smtClean="0"/>
              <a:t>25X  the total number in the preceding 3 years </a:t>
            </a:r>
          </a:p>
          <a:p>
            <a:pPr eaLnBrk="1" hangingPunct="1">
              <a:lnSpc>
                <a:spcPct val="90000"/>
              </a:lnSpc>
              <a:defRPr/>
            </a:pPr>
            <a:r>
              <a:rPr lang="en-US" sz="2000" dirty="0" smtClean="0"/>
              <a:t>6X  the number in the succeeding 5 years</a:t>
            </a:r>
          </a:p>
          <a:p>
            <a:pPr eaLnBrk="1" hangingPunct="1">
              <a:lnSpc>
                <a:spcPct val="90000"/>
              </a:lnSpc>
              <a:defRPr/>
            </a:pPr>
            <a:r>
              <a:rPr lang="en-US" sz="2000" dirty="0" smtClean="0"/>
              <a:t>Between 25% and 33%  </a:t>
            </a:r>
            <a:r>
              <a:rPr lang="en-US" sz="2000" i="1" dirty="0" smtClean="0"/>
              <a:t>entire </a:t>
            </a:r>
            <a:r>
              <a:rPr lang="en-US" sz="2000" dirty="0" smtClean="0"/>
              <a:t>U.S. manufacturing capital stock experienced consolidation</a:t>
            </a:r>
          </a:p>
          <a:p>
            <a:pPr eaLnBrk="1" hangingPunct="1">
              <a:lnSpc>
                <a:spcPct val="90000"/>
              </a:lnSpc>
              <a:defRPr/>
            </a:pPr>
            <a:r>
              <a:rPr lang="en-US" sz="2000" dirty="0" smtClean="0"/>
              <a:t>236 of the 318 important “trusts” (or consolidations) active in 1904 had been incorporated </a:t>
            </a:r>
            <a:r>
              <a:rPr lang="en-US" sz="2000" i="1" dirty="0" smtClean="0"/>
              <a:t>after </a:t>
            </a:r>
            <a:r>
              <a:rPr lang="en-US" sz="2000" dirty="0" smtClean="0"/>
              <a:t>January 1, 1898</a:t>
            </a:r>
          </a:p>
          <a:p>
            <a:pPr marL="0" eaLnBrk="1" hangingPunct="1">
              <a:spcBef>
                <a:spcPct val="0"/>
              </a:spcBef>
              <a:buFontTx/>
              <a:buNone/>
              <a:defRPr/>
            </a:pPr>
            <a:endParaRPr lang="en-US" sz="2000" b="1" dirty="0" smtClean="0"/>
          </a:p>
          <a:p>
            <a:pPr marL="0" eaLnBrk="1" hangingPunct="1">
              <a:spcBef>
                <a:spcPct val="0"/>
              </a:spcBef>
              <a:buFontTx/>
              <a:buNone/>
              <a:defRPr/>
            </a:pPr>
            <a:r>
              <a:rPr lang="en-US" sz="2000" b="1" dirty="0" smtClean="0"/>
              <a:t>1904 APPROXIMATELY 300 BUSINESS FIRMS</a:t>
            </a:r>
            <a:endParaRPr lang="en-US" sz="2000" dirty="0" smtClean="0"/>
          </a:p>
          <a:p>
            <a:pPr marL="0" eaLnBrk="1" hangingPunct="1">
              <a:spcBef>
                <a:spcPts val="600"/>
              </a:spcBef>
              <a:spcAft>
                <a:spcPts val="600"/>
              </a:spcAft>
              <a:defRPr/>
            </a:pPr>
            <a:r>
              <a:rPr lang="en-US" sz="2000" dirty="0" smtClean="0"/>
              <a:t>Combined assets of more than $7 billion. </a:t>
            </a:r>
          </a:p>
          <a:p>
            <a:pPr marL="0" eaLnBrk="1" hangingPunct="1">
              <a:spcBef>
                <a:spcPts val="600"/>
              </a:spcBef>
              <a:spcAft>
                <a:spcPts val="600"/>
              </a:spcAft>
              <a:defRPr/>
            </a:pPr>
            <a:r>
              <a:rPr lang="en-US" sz="2000" dirty="0" smtClean="0"/>
              <a:t>Controlled some 40 percent of the nation's manufacturing assets  </a:t>
            </a:r>
          </a:p>
          <a:p>
            <a:pPr eaLnBrk="1" hangingPunct="1">
              <a:lnSpc>
                <a:spcPct val="90000"/>
              </a:lnSpc>
              <a:buFontTx/>
              <a:buNone/>
              <a:defRPr/>
            </a:pPr>
            <a:r>
              <a:rPr lang="en-US" sz="2400" dirty="0" smtClean="0"/>
              <a:t>Corporate landscape would never again be the same.</a:t>
            </a:r>
          </a:p>
          <a:p>
            <a:pPr eaLnBrk="1" hangingPunct="1">
              <a:lnSpc>
                <a:spcPct val="90000"/>
              </a:lnSpc>
              <a:defRPr/>
            </a:pPr>
            <a:endParaRPr lang="en-US" sz="24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715962"/>
          </a:xfrm>
        </p:spPr>
        <p:txBody>
          <a:bodyPr/>
          <a:lstStyle/>
          <a:p>
            <a:pPr algn="l" eaLnBrk="1" hangingPunct="1"/>
            <a:r>
              <a:rPr lang="en-US" altLang="en-US" sz="3600" smtClean="0"/>
              <a:t>Trust Movement</a:t>
            </a:r>
          </a:p>
        </p:txBody>
      </p:sp>
      <p:sp>
        <p:nvSpPr>
          <p:cNvPr id="15363" name="Rectangle 3"/>
          <p:cNvSpPr>
            <a:spLocks noGrp="1" noChangeArrowheads="1"/>
          </p:cNvSpPr>
          <p:nvPr>
            <p:ph type="body" idx="1"/>
          </p:nvPr>
        </p:nvSpPr>
        <p:spPr>
          <a:xfrm>
            <a:off x="457200" y="1295400"/>
            <a:ext cx="8229600" cy="4830763"/>
          </a:xfrm>
        </p:spPr>
        <p:txBody>
          <a:bodyPr/>
          <a:lstStyle/>
          <a:p>
            <a:pPr eaLnBrk="1" hangingPunct="1">
              <a:spcBef>
                <a:spcPts val="600"/>
              </a:spcBef>
              <a:buFontTx/>
              <a:buNone/>
            </a:pPr>
            <a:r>
              <a:rPr lang="en-US" altLang="en-US" sz="2000" b="1" dirty="0" smtClean="0"/>
              <a:t>Trust movement can be divided into two major phases in periods of intense business growth and consolidation.</a:t>
            </a:r>
          </a:p>
          <a:p>
            <a:pPr eaLnBrk="1" hangingPunct="1">
              <a:spcBef>
                <a:spcPts val="600"/>
              </a:spcBef>
              <a:buFontTx/>
              <a:buNone/>
            </a:pPr>
            <a:endParaRPr lang="en-US" altLang="en-US" sz="2000" b="1" dirty="0" smtClean="0"/>
          </a:p>
          <a:p>
            <a:pPr eaLnBrk="1" hangingPunct="1">
              <a:spcAft>
                <a:spcPct val="20000"/>
              </a:spcAft>
              <a:buFontTx/>
              <a:buNone/>
            </a:pPr>
            <a:r>
              <a:rPr lang="en-US" altLang="en-US" sz="2000" b="1" dirty="0" smtClean="0"/>
              <a:t>1. Phase (1879-93) Horizontal Combinations Basic Commodities</a:t>
            </a:r>
          </a:p>
          <a:p>
            <a:pPr eaLnBrk="1" hangingPunct="1">
              <a:spcAft>
                <a:spcPct val="20000"/>
              </a:spcAft>
            </a:pPr>
            <a:r>
              <a:rPr lang="en-US" altLang="en-US" sz="2000" dirty="0" smtClean="0"/>
              <a:t>sugar, salt, leather, whiskey, kerosene, meats, and rubber goods. </a:t>
            </a:r>
          </a:p>
          <a:p>
            <a:pPr eaLnBrk="1" hangingPunct="1">
              <a:spcAft>
                <a:spcPct val="20000"/>
              </a:spcAft>
            </a:pPr>
            <a:r>
              <a:rPr lang="en-US" altLang="en-US" sz="2000" dirty="0" smtClean="0"/>
              <a:t>brings together into a single new firm the firms that competed with one another at the same stage of production (that is, manufacturing, wholesaling, or retailing).</a:t>
            </a:r>
          </a:p>
          <a:p>
            <a:pPr eaLnBrk="1" hangingPunct="1">
              <a:spcAft>
                <a:spcPct val="20000"/>
              </a:spcAft>
            </a:pPr>
            <a:r>
              <a:rPr lang="en-US" altLang="en-US" sz="2000" dirty="0" smtClean="0"/>
              <a:t>By 1893 many large American companies had been created through merger and consolidation. </a:t>
            </a:r>
          </a:p>
          <a:p>
            <a:pPr eaLnBrk="1" hangingPunct="1">
              <a:spcAft>
                <a:spcPct val="20000"/>
              </a:spcAft>
            </a:pPr>
            <a:r>
              <a:rPr lang="en-US" altLang="en-US" sz="2000" dirty="0" smtClean="0"/>
              <a:t>Such firms as Standard Oil, the American Sugar Refining Company, and the United States Rubber Company came into being during these years.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8229600" cy="715962"/>
          </a:xfrm>
        </p:spPr>
        <p:txBody>
          <a:bodyPr/>
          <a:lstStyle/>
          <a:p>
            <a:pPr algn="l" eaLnBrk="1" hangingPunct="1"/>
            <a:r>
              <a:rPr lang="en-US" altLang="en-US" sz="3600" smtClean="0"/>
              <a:t>Mergers after 1894</a:t>
            </a:r>
          </a:p>
        </p:txBody>
      </p:sp>
      <p:sp>
        <p:nvSpPr>
          <p:cNvPr id="16387" name="Rectangle 3"/>
          <p:cNvSpPr>
            <a:spLocks noGrp="1" noChangeArrowheads="1"/>
          </p:cNvSpPr>
          <p:nvPr>
            <p:ph type="body" idx="1"/>
          </p:nvPr>
        </p:nvSpPr>
        <p:spPr>
          <a:xfrm>
            <a:off x="457200" y="1165225"/>
            <a:ext cx="8229600" cy="5311775"/>
          </a:xfrm>
        </p:spPr>
        <p:txBody>
          <a:bodyPr/>
          <a:lstStyle/>
          <a:p>
            <a:pPr eaLnBrk="1" hangingPunct="1">
              <a:lnSpc>
                <a:spcPct val="80000"/>
              </a:lnSpc>
              <a:buFontTx/>
              <a:buNone/>
            </a:pPr>
            <a:r>
              <a:rPr lang="en-US" altLang="en-US" sz="2800" smtClean="0"/>
              <a:t>2. Merger &amp; Consolidation Phase lasted until 1904.</a:t>
            </a:r>
            <a:r>
              <a:rPr lang="en-US" altLang="en-US" sz="2400" smtClean="0"/>
              <a:t> </a:t>
            </a:r>
          </a:p>
          <a:p>
            <a:pPr eaLnBrk="1" hangingPunct="1">
              <a:spcAft>
                <a:spcPct val="15000"/>
              </a:spcAft>
            </a:pPr>
            <a:r>
              <a:rPr lang="en-US" altLang="en-US" sz="2400" smtClean="0"/>
              <a:t>Vertical combinations and occurred in the </a:t>
            </a:r>
            <a:r>
              <a:rPr lang="en-US" altLang="en-US" sz="2400" b="1" smtClean="0"/>
              <a:t>producer-goods industrie</a:t>
            </a:r>
            <a:r>
              <a:rPr lang="en-US" altLang="en-US" sz="2400" smtClean="0"/>
              <a:t>s rather than in the consumer-goods sectors. </a:t>
            </a:r>
            <a:endParaRPr lang="en-US" altLang="en-US" sz="2400" b="1" smtClean="0"/>
          </a:p>
          <a:p>
            <a:pPr eaLnBrk="1" hangingPunct="1">
              <a:spcAft>
                <a:spcPct val="15000"/>
              </a:spcAft>
            </a:pPr>
            <a:r>
              <a:rPr lang="en-US" altLang="en-US" sz="2400" b="1" smtClean="0"/>
              <a:t>Vertical combination</a:t>
            </a:r>
            <a:r>
              <a:rPr lang="en-US" altLang="en-US" sz="2400" smtClean="0"/>
              <a:t> brings together under single ownership the entire production process from raw material to finished product. </a:t>
            </a:r>
          </a:p>
          <a:p>
            <a:pPr eaLnBrk="1" hangingPunct="1">
              <a:spcAft>
                <a:spcPct val="15000"/>
              </a:spcAft>
            </a:pPr>
            <a:r>
              <a:rPr lang="en-US" altLang="en-US" sz="2400" smtClean="0"/>
              <a:t>During this period such well-known companies as United States Steel, E. I. Du Pont de Nemours and Company, American Can, American Locomotive, and International Harvester were organized.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715962"/>
          </a:xfrm>
        </p:spPr>
        <p:txBody>
          <a:bodyPr/>
          <a:lstStyle/>
          <a:p>
            <a:pPr algn="l" eaLnBrk="1" hangingPunct="1"/>
            <a:r>
              <a:rPr lang="en-US" altLang="en-US" sz="3200" smtClean="0"/>
              <a:t>Impact of the Mergers</a:t>
            </a:r>
          </a:p>
        </p:txBody>
      </p:sp>
      <p:sp>
        <p:nvSpPr>
          <p:cNvPr id="17411" name="Rectangle 3"/>
          <p:cNvSpPr>
            <a:spLocks noGrp="1" noChangeArrowheads="1"/>
          </p:cNvSpPr>
          <p:nvPr>
            <p:ph type="body" idx="1"/>
          </p:nvPr>
        </p:nvSpPr>
        <p:spPr>
          <a:xfrm>
            <a:off x="457200" y="1143000"/>
            <a:ext cx="8229600" cy="4983163"/>
          </a:xfrm>
        </p:spPr>
        <p:txBody>
          <a:bodyPr/>
          <a:lstStyle/>
          <a:p>
            <a:pPr eaLnBrk="1" hangingPunct="1">
              <a:lnSpc>
                <a:spcPct val="80000"/>
              </a:lnSpc>
              <a:buFontTx/>
              <a:buNone/>
            </a:pPr>
            <a:r>
              <a:rPr lang="en-US" altLang="en-US" sz="2400" smtClean="0"/>
              <a:t>Firm Size </a:t>
            </a:r>
          </a:p>
          <a:p>
            <a:pPr eaLnBrk="1" hangingPunct="1">
              <a:lnSpc>
                <a:spcPct val="80000"/>
              </a:lnSpc>
              <a:buFontTx/>
              <a:buNone/>
            </a:pPr>
            <a:r>
              <a:rPr lang="en-US" altLang="en-US" sz="2000" smtClean="0"/>
              <a:t>1880s, firms were “very large” if their net assets  exceeded $10 million. </a:t>
            </a:r>
          </a:p>
          <a:p>
            <a:pPr eaLnBrk="1" hangingPunct="1">
              <a:lnSpc>
                <a:spcPct val="80000"/>
              </a:lnSpc>
              <a:buFontTx/>
              <a:buNone/>
            </a:pPr>
            <a:r>
              <a:rPr lang="en-US" altLang="en-US" sz="2000" smtClean="0"/>
              <a:t>(invested capital plus reinvested profits)</a:t>
            </a:r>
          </a:p>
          <a:p>
            <a:pPr eaLnBrk="1" hangingPunct="1">
              <a:lnSpc>
                <a:spcPct val="80000"/>
              </a:lnSpc>
            </a:pPr>
            <a:r>
              <a:rPr lang="en-US" altLang="en-US" sz="2000" smtClean="0"/>
              <a:t>handful of manufacturing firms were “very large”; six “processing trusts” and a few other industrial firms controlled more than $10 million in assets. </a:t>
            </a:r>
          </a:p>
          <a:p>
            <a:pPr eaLnBrk="1" hangingPunct="1">
              <a:lnSpc>
                <a:spcPct val="80000"/>
              </a:lnSpc>
            </a:pPr>
            <a:r>
              <a:rPr lang="en-US" altLang="en-US" sz="2000" smtClean="0"/>
              <a:t>15 or so of the highly capitalized railroads also exceeded this level of capital assets.</a:t>
            </a:r>
          </a:p>
          <a:p>
            <a:pPr eaLnBrk="1" hangingPunct="1">
              <a:lnSpc>
                <a:spcPct val="80000"/>
              </a:lnSpc>
            </a:pPr>
            <a:endParaRPr lang="en-US" altLang="en-US" sz="2000" smtClean="0"/>
          </a:p>
          <a:p>
            <a:pPr eaLnBrk="1" hangingPunct="1">
              <a:lnSpc>
                <a:spcPct val="80000"/>
              </a:lnSpc>
              <a:buFontTx/>
              <a:buNone/>
            </a:pPr>
            <a:r>
              <a:rPr lang="en-US" altLang="en-US" sz="2000" smtClean="0"/>
              <a:t>By 1903, </a:t>
            </a:r>
          </a:p>
          <a:p>
            <a:pPr eaLnBrk="1" hangingPunct="1">
              <a:lnSpc>
                <a:spcPct val="80000"/>
              </a:lnSpc>
            </a:pPr>
            <a:r>
              <a:rPr lang="en-US" altLang="en-US" sz="2000" smtClean="0"/>
              <a:t>100 industrial firms had assets exceeding $15 million, </a:t>
            </a:r>
          </a:p>
          <a:p>
            <a:pPr eaLnBrk="1" hangingPunct="1">
              <a:lnSpc>
                <a:spcPct val="80000"/>
              </a:lnSpc>
            </a:pPr>
            <a:r>
              <a:rPr lang="en-US" altLang="en-US" sz="2000" smtClean="0"/>
              <a:t>10 corporations controlled assets exceeding $100 million </a:t>
            </a:r>
          </a:p>
          <a:p>
            <a:pPr eaLnBrk="1" hangingPunct="1">
              <a:lnSpc>
                <a:spcPct val="80000"/>
              </a:lnSpc>
              <a:buFontTx/>
              <a:buNone/>
            </a:pPr>
            <a:endParaRPr lang="en-US" altLang="en-US" sz="2000" smtClean="0">
              <a:sym typeface="Wingdings 2" pitchFamily="18" charset="2"/>
            </a:endParaRPr>
          </a:p>
          <a:p>
            <a:pPr eaLnBrk="1" hangingPunct="1">
              <a:lnSpc>
                <a:spcPct val="80000"/>
              </a:lnSpc>
              <a:buFontTx/>
              <a:buNone/>
            </a:pPr>
            <a:r>
              <a:rPr lang="en-US" altLang="en-US" sz="2000" smtClean="0">
                <a:sym typeface="Wingdings 2" pitchFamily="18" charset="2"/>
              </a:rPr>
              <a:t></a:t>
            </a:r>
            <a:r>
              <a:rPr lang="en-US" altLang="en-US" sz="2000" smtClean="0"/>
              <a:t> Greater size facilitated immediate quantum leaps in (at least potential) market power.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92162"/>
          </a:xfrm>
        </p:spPr>
        <p:txBody>
          <a:bodyPr/>
          <a:lstStyle/>
          <a:p>
            <a:pPr algn="l" eaLnBrk="1" hangingPunct="1"/>
            <a:r>
              <a:rPr lang="en-US" altLang="en-US" sz="3200" smtClean="0"/>
              <a:t>Impact of the Mergers</a:t>
            </a:r>
          </a:p>
        </p:txBody>
      </p:sp>
      <p:sp>
        <p:nvSpPr>
          <p:cNvPr id="18435" name="Rectangle 3"/>
          <p:cNvSpPr>
            <a:spLocks noGrp="1" noChangeArrowheads="1"/>
          </p:cNvSpPr>
          <p:nvPr>
            <p:ph type="body" idx="1"/>
          </p:nvPr>
        </p:nvSpPr>
        <p:spPr>
          <a:xfrm>
            <a:off x="457200" y="1143000"/>
            <a:ext cx="8229600" cy="4983163"/>
          </a:xfrm>
        </p:spPr>
        <p:txBody>
          <a:bodyPr/>
          <a:lstStyle/>
          <a:p>
            <a:pPr eaLnBrk="1" hangingPunct="1">
              <a:lnSpc>
                <a:spcPct val="90000"/>
              </a:lnSpc>
              <a:spcBef>
                <a:spcPts val="1200"/>
              </a:spcBef>
              <a:buFontTx/>
              <a:buNone/>
            </a:pPr>
            <a:r>
              <a:rPr lang="en-US" altLang="en-US" sz="2400" smtClean="0"/>
              <a:t>By 1904 Examples</a:t>
            </a:r>
          </a:p>
          <a:p>
            <a:pPr eaLnBrk="1" hangingPunct="1">
              <a:lnSpc>
                <a:spcPct val="90000"/>
              </a:lnSpc>
              <a:spcBef>
                <a:spcPts val="1200"/>
              </a:spcBef>
            </a:pPr>
            <a:r>
              <a:rPr lang="en-US" altLang="en-US" sz="2400" smtClean="0"/>
              <a:t>Newly consolidated International Harvester Company controlled 85% of harvesting machine output.</a:t>
            </a:r>
          </a:p>
          <a:p>
            <a:pPr eaLnBrk="1" hangingPunct="1">
              <a:lnSpc>
                <a:spcPct val="90000"/>
              </a:lnSpc>
              <a:spcBef>
                <a:spcPts val="1200"/>
              </a:spcBef>
            </a:pPr>
            <a:r>
              <a:rPr lang="en-US" altLang="en-US" sz="2400" smtClean="0"/>
              <a:t>1900 General Electric &amp; Westinghouse corporations survived to control the new electrical industry. </a:t>
            </a:r>
          </a:p>
          <a:p>
            <a:pPr eaLnBrk="1" hangingPunct="1">
              <a:lnSpc>
                <a:spcPct val="90000"/>
              </a:lnSpc>
              <a:spcBef>
                <a:spcPts val="1200"/>
              </a:spcBef>
            </a:pPr>
            <a:r>
              <a:rPr lang="en-US" altLang="en-US" sz="2400" smtClean="0"/>
              <a:t>1902, the U.S. Steel Corporation, representing the agglomeration of about 165 separate companies, controlled approximately 60 percent of the entire steel market.</a:t>
            </a:r>
          </a:p>
          <a:p>
            <a:pPr eaLnBrk="1" hangingPunct="1">
              <a:lnSpc>
                <a:spcPct val="90000"/>
              </a:lnSpc>
            </a:pPr>
            <a:endParaRPr lang="en-US" altLang="en-US" sz="280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457200" y="274638"/>
            <a:ext cx="8229600" cy="715962"/>
          </a:xfrm>
        </p:spPr>
        <p:txBody>
          <a:bodyPr/>
          <a:lstStyle/>
          <a:p>
            <a:pPr algn="l" eaLnBrk="1" hangingPunct="1"/>
            <a:r>
              <a:rPr lang="en-US" altLang="en-US" sz="3200" smtClean="0"/>
              <a:t>STRUCTURE OF FIRMS</a:t>
            </a:r>
            <a:r>
              <a:rPr lang="en-US" altLang="en-US" sz="4000" smtClean="0"/>
              <a:t> </a:t>
            </a:r>
          </a:p>
        </p:txBody>
      </p:sp>
      <p:graphicFrame>
        <p:nvGraphicFramePr>
          <p:cNvPr id="21564" name="Group 60"/>
          <p:cNvGraphicFramePr>
            <a:graphicFrameLocks noGrp="1"/>
          </p:cNvGraphicFramePr>
          <p:nvPr>
            <p:ph type="tbl" idx="1"/>
          </p:nvPr>
        </p:nvGraphicFramePr>
        <p:xfrm>
          <a:off x="457200" y="1371600"/>
          <a:ext cx="8229600" cy="4918076"/>
        </p:xfrm>
        <a:graphic>
          <a:graphicData uri="http://schemas.openxmlformats.org/drawingml/2006/table">
            <a:tbl>
              <a:tblPr/>
              <a:tblGrid>
                <a:gridCol w="1981200"/>
                <a:gridCol w="3505200"/>
                <a:gridCol w="2743200"/>
              </a:tblGrid>
              <a:tr h="347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Through the 1880s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After 1898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1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cs typeface="Times New Roman" pitchFamily="18" charset="0"/>
                        </a:rPr>
                        <a:t>OWNERSHIP AND MANAGEMENT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cs typeface="Times New Roman" pitchFamily="18" charset="0"/>
                        </a:rPr>
                        <a:t>concentrated within the families or partnerships; exception RRs and some textiles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cs typeface="Times New Roman" pitchFamily="18" charset="0"/>
                        </a:rPr>
                        <a:t>Out­side stock ownerships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00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FINANCING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Little outside borrowing or stock sale occurred; net profits almost always remained inside the family or partnership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bank financing and stock equity sales outside the firm, the ratio of internal financing to external financing became a critical variable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1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MANAGERIAL CAPACITY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Little outside sources of managerial capacity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Recruited managerial personnel and developed administrative systems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6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INTERNAL ADMINISTRATIVE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simple and internally staffed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firms grew and administrative problems became increasingly complex,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457200"/>
            <a:ext cx="8229600" cy="487363"/>
          </a:xfrm>
        </p:spPr>
        <p:txBody>
          <a:bodyPr/>
          <a:lstStyle/>
          <a:p>
            <a:pPr algn="l" eaLnBrk="1" hangingPunct="1"/>
            <a:r>
              <a:rPr lang="en-US" altLang="en-US" sz="3200" smtClean="0"/>
              <a:t>STILL FACED PROBLEMS</a:t>
            </a:r>
          </a:p>
        </p:txBody>
      </p:sp>
      <p:sp>
        <p:nvSpPr>
          <p:cNvPr id="20483" name="Rectangle 3"/>
          <p:cNvSpPr>
            <a:spLocks noGrp="1" noChangeArrowheads="1"/>
          </p:cNvSpPr>
          <p:nvPr>
            <p:ph type="body" idx="1"/>
          </p:nvPr>
        </p:nvSpPr>
        <p:spPr>
          <a:xfrm>
            <a:off x="457200" y="1371600"/>
            <a:ext cx="8229600" cy="4525963"/>
          </a:xfrm>
        </p:spPr>
        <p:txBody>
          <a:bodyPr/>
          <a:lstStyle/>
          <a:p>
            <a:pPr eaLnBrk="1" hangingPunct="1">
              <a:spcBef>
                <a:spcPts val="600"/>
              </a:spcBef>
              <a:spcAft>
                <a:spcPts val="600"/>
              </a:spcAft>
            </a:pPr>
            <a:r>
              <a:rPr lang="en-US" altLang="en-US" sz="2400" smtClean="0"/>
              <a:t>Technical economies of scale achieved in plant and equipment for most of the corporations involved in consolidation </a:t>
            </a:r>
            <a:r>
              <a:rPr lang="en-US" altLang="en-US" sz="2400" b="1" i="1" smtClean="0"/>
              <a:t>before</a:t>
            </a:r>
            <a:r>
              <a:rPr lang="en-US" altLang="en-US" sz="2400" i="1" smtClean="0"/>
              <a:t> </a:t>
            </a:r>
            <a:r>
              <a:rPr lang="en-US" altLang="en-US" sz="2400" smtClean="0"/>
              <a:t>the mergers. </a:t>
            </a:r>
          </a:p>
          <a:p>
            <a:pPr eaLnBrk="1" hangingPunct="1">
              <a:spcBef>
                <a:spcPts val="600"/>
              </a:spcBef>
              <a:spcAft>
                <a:spcPts val="600"/>
              </a:spcAft>
            </a:pPr>
            <a:r>
              <a:rPr lang="en-US" altLang="en-US" sz="2400" smtClean="0"/>
              <a:t>Most firms were seeking to translate their </a:t>
            </a:r>
            <a:r>
              <a:rPr lang="en-US" altLang="en-US" sz="2400" i="1" smtClean="0"/>
              <a:t>new market power into higher profits and greater corporate security</a:t>
            </a:r>
            <a:r>
              <a:rPr lang="en-US" altLang="en-US" sz="2400" smtClean="0"/>
              <a:t>. </a:t>
            </a:r>
          </a:p>
          <a:p>
            <a:pPr eaLnBrk="1" hangingPunct="1">
              <a:spcBef>
                <a:spcPts val="600"/>
              </a:spcBef>
              <a:spcAft>
                <a:spcPts val="600"/>
              </a:spcAft>
            </a:pPr>
            <a:r>
              <a:rPr lang="en-US" altLang="en-US" sz="2400" smtClean="0"/>
              <a:t>Unless they could achieve positions of perfect product market monopoly, large corporations required intraindustry oligopolistic cooperation before they could take advantage of their larger size. </a:t>
            </a:r>
          </a:p>
          <a:p>
            <a:pPr eaLnBrk="1" hangingPunct="1">
              <a:spcBef>
                <a:spcPts val="600"/>
              </a:spcBef>
              <a:spcAft>
                <a:spcPts val="600"/>
              </a:spcAft>
            </a:pPr>
            <a:r>
              <a:rPr lang="en-US" altLang="en-US" sz="2400" smtClean="0"/>
              <a:t>The centralization process did not immediately produce firms that securely dominated their respective industries.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715962"/>
          </a:xfrm>
        </p:spPr>
        <p:txBody>
          <a:bodyPr/>
          <a:lstStyle/>
          <a:p>
            <a:pPr algn="l" eaLnBrk="1" hangingPunct="1"/>
            <a:r>
              <a:rPr lang="en-US" altLang="en-US" sz="3200" smtClean="0"/>
              <a:t>STILL FACED PROBLEMS</a:t>
            </a:r>
          </a:p>
        </p:txBody>
      </p:sp>
      <p:sp>
        <p:nvSpPr>
          <p:cNvPr id="21507" name="Rectangle 3"/>
          <p:cNvSpPr>
            <a:spLocks noGrp="1" noChangeArrowheads="1"/>
          </p:cNvSpPr>
          <p:nvPr>
            <p:ph type="body" idx="1"/>
          </p:nvPr>
        </p:nvSpPr>
        <p:spPr>
          <a:xfrm>
            <a:off x="457200" y="1165225"/>
            <a:ext cx="8229600" cy="4525963"/>
          </a:xfrm>
        </p:spPr>
        <p:txBody>
          <a:bodyPr/>
          <a:lstStyle/>
          <a:p>
            <a:pPr eaLnBrk="1" hangingPunct="1">
              <a:lnSpc>
                <a:spcPct val="90000"/>
              </a:lnSpc>
              <a:buFontTx/>
              <a:buNone/>
            </a:pPr>
            <a:r>
              <a:rPr lang="en-US" altLang="en-US" sz="2400" b="1" smtClean="0"/>
              <a:t>100 firms with the greatest assets in 1903</a:t>
            </a:r>
            <a:endParaRPr lang="en-US" altLang="en-US" sz="2400" smtClean="0"/>
          </a:p>
          <a:p>
            <a:pPr eaLnBrk="1" hangingPunct="1">
              <a:spcAft>
                <a:spcPct val="15000"/>
              </a:spcAft>
            </a:pPr>
            <a:r>
              <a:rPr lang="en-US" altLang="en-US" sz="2400" smtClean="0"/>
              <a:t>Large firms continued to suffer sudden declines in market position or relative size some bankruptcy. </a:t>
            </a:r>
          </a:p>
          <a:p>
            <a:pPr eaLnBrk="1" hangingPunct="1">
              <a:spcAft>
                <a:spcPct val="15000"/>
              </a:spcAft>
            </a:pPr>
            <a:r>
              <a:rPr lang="en-US" altLang="en-US" sz="2400" smtClean="0"/>
              <a:t>45 remained large enough to be listed among the top 100 in 1919. </a:t>
            </a:r>
          </a:p>
          <a:p>
            <a:pPr eaLnBrk="1" hangingPunct="1">
              <a:spcAft>
                <a:spcPct val="15000"/>
              </a:spcAft>
            </a:pPr>
            <a:r>
              <a:rPr lang="en-US" altLang="en-US" sz="2400" smtClean="0"/>
              <a:t>9 of the top 100 in 1903 had experienced bankruptcy and liquidation by 1917</a:t>
            </a:r>
          </a:p>
          <a:p>
            <a:pPr eaLnBrk="1" hangingPunct="1">
              <a:spcAft>
                <a:spcPct val="15000"/>
              </a:spcAft>
            </a:pPr>
            <a:r>
              <a:rPr lang="en-US" altLang="en-US" sz="2400" smtClean="0"/>
              <a:t>7 had been acquired by other firms</a:t>
            </a:r>
          </a:p>
          <a:p>
            <a:pPr eaLnBrk="1" hangingPunct="1">
              <a:spcAft>
                <a:spcPct val="15000"/>
              </a:spcAft>
            </a:pPr>
            <a:r>
              <a:rPr lang="en-US" altLang="en-US" sz="2400" smtClean="0"/>
              <a:t>57 others while still in business in 1917, had assets worth less in real terms than in 1903.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715962"/>
          </a:xfrm>
        </p:spPr>
        <p:txBody>
          <a:bodyPr/>
          <a:lstStyle/>
          <a:p>
            <a:pPr eaLnBrk="1" hangingPunct="1"/>
            <a:r>
              <a:rPr lang="en-US" altLang="en-US" sz="3600" smtClean="0"/>
              <a:t>Divided Capitalist Class</a:t>
            </a:r>
          </a:p>
        </p:txBody>
      </p:sp>
      <p:sp>
        <p:nvSpPr>
          <p:cNvPr id="22531" name="Rectangle 3"/>
          <p:cNvSpPr>
            <a:spLocks noGrp="1" noChangeArrowheads="1"/>
          </p:cNvSpPr>
          <p:nvPr>
            <p:ph type="body" idx="1"/>
          </p:nvPr>
        </p:nvSpPr>
        <p:spPr>
          <a:xfrm>
            <a:off x="381000" y="1066800"/>
            <a:ext cx="8229600" cy="5638800"/>
          </a:xfrm>
        </p:spPr>
        <p:txBody>
          <a:bodyPr/>
          <a:lstStyle/>
          <a:p>
            <a:pPr eaLnBrk="1" hangingPunct="1">
              <a:lnSpc>
                <a:spcPct val="105000"/>
              </a:lnSpc>
              <a:spcAft>
                <a:spcPct val="20000"/>
              </a:spcAft>
              <a:buFontTx/>
              <a:buNone/>
            </a:pPr>
            <a:r>
              <a:rPr lang="en-US" altLang="en-US" sz="1600" smtClean="0"/>
              <a:t>Large corporations (and the finance capitalists who controlled them) faced a series of obstacles to their plans. </a:t>
            </a:r>
          </a:p>
          <a:p>
            <a:pPr eaLnBrk="1" hangingPunct="1">
              <a:lnSpc>
                <a:spcPct val="105000"/>
              </a:lnSpc>
              <a:spcAft>
                <a:spcPct val="20000"/>
              </a:spcAft>
            </a:pPr>
            <a:r>
              <a:rPr lang="en-US" altLang="en-US" sz="1600" smtClean="0"/>
              <a:t>rapid consolidation and predatory intent divided the capitalist class </a:t>
            </a:r>
          </a:p>
          <a:p>
            <a:pPr eaLnBrk="1" hangingPunct="1">
              <a:lnSpc>
                <a:spcPct val="105000"/>
              </a:lnSpc>
              <a:spcBef>
                <a:spcPts val="600"/>
              </a:spcBef>
              <a:spcAft>
                <a:spcPts val="600"/>
              </a:spcAft>
            </a:pPr>
            <a:r>
              <a:rPr lang="en-US" altLang="en-US" sz="1600" smtClean="0"/>
              <a:t>permitted the mobilization of a loose, sometimes self-contradictory multiclass alliance in opposition to the corporations </a:t>
            </a:r>
          </a:p>
          <a:p>
            <a:pPr eaLnBrk="1" hangingPunct="1">
              <a:lnSpc>
                <a:spcPct val="80000"/>
              </a:lnSpc>
              <a:spcBef>
                <a:spcPts val="600"/>
              </a:spcBef>
              <a:spcAft>
                <a:spcPts val="600"/>
              </a:spcAft>
              <a:buFontTx/>
              <a:buNone/>
            </a:pPr>
            <a:r>
              <a:rPr lang="en-US" altLang="en-US" sz="1600" smtClean="0"/>
              <a:t>ANTICORPORATE OPPOSITION</a:t>
            </a:r>
          </a:p>
          <a:p>
            <a:pPr eaLnBrk="1" hangingPunct="1">
              <a:spcAft>
                <a:spcPct val="20000"/>
              </a:spcAft>
            </a:pPr>
            <a:r>
              <a:rPr lang="en-US" altLang="en-US" sz="1600" smtClean="0"/>
              <a:t>Small business constituted one element</a:t>
            </a:r>
          </a:p>
          <a:p>
            <a:pPr eaLnBrk="1" hangingPunct="1">
              <a:spcAft>
                <a:spcPct val="20000"/>
              </a:spcAft>
            </a:pPr>
            <a:r>
              <a:rPr lang="en-US" altLang="en-US" sz="1600" smtClean="0"/>
              <a:t>small manufacturers, - small-town bankers, store owners, and other small businessmen form the junior or subordinate element within the general “business community.” </a:t>
            </a:r>
          </a:p>
          <a:p>
            <a:pPr lvl="1" eaLnBrk="1" hangingPunct="1">
              <a:spcAft>
                <a:spcPct val="20000"/>
              </a:spcAft>
            </a:pPr>
            <a:r>
              <a:rPr lang="en-US" altLang="en-US" sz="1600" smtClean="0"/>
              <a:t>Rapidity of the consolidations and intent to trustify industry completely opened a split within this capitalist class coalition. </a:t>
            </a:r>
          </a:p>
          <a:p>
            <a:pPr lvl="1" eaLnBrk="1" hangingPunct="1">
              <a:spcAft>
                <a:spcPct val="20000"/>
              </a:spcAft>
            </a:pPr>
            <a:r>
              <a:rPr lang="en-US" altLang="en-US" sz="1600" smtClean="0"/>
              <a:t>Small business feared that its own interests were becoming imperiled by the growing monopoly power of the new giants. </a:t>
            </a:r>
          </a:p>
          <a:p>
            <a:pPr lvl="1" eaLnBrk="1" hangingPunct="1">
              <a:spcAft>
                <a:spcPct val="20000"/>
              </a:spcAft>
            </a:pPr>
            <a:r>
              <a:rPr lang="en-US" altLang="en-US" sz="1600" smtClean="0"/>
              <a:t>Small business composed the constituency that made Republican antitrust policy and reformism possible.</a:t>
            </a:r>
          </a:p>
          <a:p>
            <a:pPr eaLnBrk="1" hangingPunct="1">
              <a:spcAft>
                <a:spcPct val="20000"/>
              </a:spcAft>
            </a:pPr>
            <a:r>
              <a:rPr lang="en-US" altLang="en-US" sz="1600" smtClean="0"/>
              <a:t>The split within the capitalist ranks opened the way for other oppositional elements to be effective.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8"/>
            <a:ext cx="8229600" cy="715962"/>
          </a:xfrm>
        </p:spPr>
        <p:txBody>
          <a:bodyPr/>
          <a:lstStyle/>
          <a:p>
            <a:pPr algn="l" eaLnBrk="1" hangingPunct="1"/>
            <a:r>
              <a:rPr lang="en-US" altLang="en-US" sz="4000" smtClean="0"/>
              <a:t>Opposition</a:t>
            </a:r>
          </a:p>
        </p:txBody>
      </p:sp>
      <p:sp>
        <p:nvSpPr>
          <p:cNvPr id="23555" name="Rectangle 3"/>
          <p:cNvSpPr>
            <a:spLocks noGrp="1" noChangeArrowheads="1"/>
          </p:cNvSpPr>
          <p:nvPr>
            <p:ph type="body" idx="1"/>
          </p:nvPr>
        </p:nvSpPr>
        <p:spPr>
          <a:xfrm>
            <a:off x="457200" y="1165225"/>
            <a:ext cx="8229600" cy="5083175"/>
          </a:xfrm>
        </p:spPr>
        <p:txBody>
          <a:bodyPr/>
          <a:lstStyle/>
          <a:p>
            <a:pPr eaLnBrk="1" hangingPunct="1">
              <a:spcAft>
                <a:spcPct val="20000"/>
              </a:spcAft>
            </a:pPr>
            <a:r>
              <a:rPr lang="en-US" altLang="en-US" sz="1400" dirty="0" smtClean="0"/>
              <a:t>Middle-class reformers and Socialists (the two groups often overlapped, as in the cases of Upton Sinclair and Walter Lippmann) mounted a campaign to curb the activities of the large corporate and financial interests. </a:t>
            </a:r>
          </a:p>
          <a:p>
            <a:pPr eaLnBrk="1" hangingPunct="1">
              <a:spcAft>
                <a:spcPct val="20000"/>
              </a:spcAft>
            </a:pPr>
            <a:r>
              <a:rPr lang="en-US" altLang="en-US" sz="1400" dirty="0" smtClean="0"/>
              <a:t>Their activities produced movement toward the “Progressive Era” reforms, including establishment of the </a:t>
            </a:r>
            <a:r>
              <a:rPr lang="en-US" altLang="en-US" sz="1400" u="sng" dirty="0" smtClean="0">
                <a:solidFill>
                  <a:srgbClr val="FF0000"/>
                </a:solidFill>
              </a:rPr>
              <a:t>Federal Reserve System, the Federal Trade Commission, and other regulatory agencies</a:t>
            </a:r>
          </a:p>
          <a:p>
            <a:pPr eaLnBrk="1" hangingPunct="1">
              <a:spcAft>
                <a:spcPct val="20000"/>
              </a:spcAft>
            </a:pPr>
            <a:r>
              <a:rPr lang="en-US" altLang="en-US" sz="1400" dirty="0" smtClean="0"/>
              <a:t>reformers forced the launching of an unprecedented (and unrepeated) enforcement of antitrust legislation, an effort aimed at rolling back the results of consolidation. </a:t>
            </a:r>
            <a:endParaRPr lang="en-US" altLang="en-US" sz="1400" b="1" dirty="0" smtClean="0"/>
          </a:p>
          <a:p>
            <a:pPr eaLnBrk="1" hangingPunct="1">
              <a:lnSpc>
                <a:spcPct val="80000"/>
              </a:lnSpc>
              <a:buFontTx/>
              <a:buNone/>
            </a:pPr>
            <a:endParaRPr lang="en-US" altLang="en-US" sz="1400" b="1" dirty="0" smtClean="0"/>
          </a:p>
          <a:p>
            <a:pPr eaLnBrk="1" hangingPunct="1">
              <a:lnSpc>
                <a:spcPct val="80000"/>
              </a:lnSpc>
              <a:buFontTx/>
              <a:buNone/>
            </a:pPr>
            <a:r>
              <a:rPr lang="en-US" altLang="en-US" sz="1400" b="1" dirty="0" smtClean="0"/>
              <a:t>1904 - 1914</a:t>
            </a:r>
            <a:endParaRPr lang="en-US" altLang="en-US" sz="1400" dirty="0" smtClean="0"/>
          </a:p>
          <a:p>
            <a:pPr eaLnBrk="1" hangingPunct="1">
              <a:spcAft>
                <a:spcPct val="20000"/>
              </a:spcAft>
            </a:pPr>
            <a:r>
              <a:rPr lang="en-US" altLang="en-US" sz="1400" dirty="0" smtClean="0"/>
              <a:t>Major antitrust suits were filed against </a:t>
            </a:r>
          </a:p>
          <a:p>
            <a:pPr eaLnBrk="1" hangingPunct="1">
              <a:spcAft>
                <a:spcPct val="20000"/>
              </a:spcAft>
            </a:pPr>
            <a:r>
              <a:rPr lang="en-US" altLang="en-US" sz="1400" dirty="0" smtClean="0"/>
              <a:t>Standard Oil, American Tobacco, International Harvester, U.S. Steel, and other giants — seven of the largest ten corporations and others (like General Electric and Du Pont) that had emerged in control of particular industries.</a:t>
            </a:r>
          </a:p>
          <a:p>
            <a:pPr eaLnBrk="1" hangingPunct="1">
              <a:spcAft>
                <a:spcPct val="20000"/>
              </a:spcAft>
            </a:pPr>
            <a:r>
              <a:rPr lang="en-US" altLang="en-US" sz="1400" dirty="0" smtClean="0"/>
              <a:t>Socialists presented another locus of opposition. The great fear of socialism among propertied classes made the arguments of middle-class reformers more compelling. </a:t>
            </a:r>
          </a:p>
          <a:p>
            <a:pPr eaLnBrk="1" hangingPunct="1">
              <a:spcAft>
                <a:spcPct val="20000"/>
              </a:spcAft>
            </a:pPr>
            <a:r>
              <a:rPr lang="en-US" altLang="en-US" sz="1400" dirty="0" smtClean="0"/>
              <a:t>Socialist and labor opposition made it impossible for big capital to achieve the political consensus necessary to carry through its program.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solidFill>
                  <a:schemeClr val="tx1"/>
                </a:solidFill>
              </a:rPr>
              <a:t>1920s Changing Demographics</a:t>
            </a:r>
            <a:endParaRPr lang="en-US" altLang="en-US" smtClean="0"/>
          </a:p>
        </p:txBody>
      </p:sp>
      <p:sp>
        <p:nvSpPr>
          <p:cNvPr id="24579" name="Content Placeholder 2"/>
          <p:cNvSpPr>
            <a:spLocks noGrp="1"/>
          </p:cNvSpPr>
          <p:nvPr>
            <p:ph idx="1"/>
          </p:nvPr>
        </p:nvSpPr>
        <p:spPr/>
        <p:txBody>
          <a:bodyPr/>
          <a:lstStyle/>
          <a:p>
            <a:pPr>
              <a:buFontTx/>
              <a:buNone/>
            </a:pPr>
            <a:r>
              <a:rPr lang="en-US" altLang="en-US" sz="2000" smtClean="0"/>
              <a:t>Moving to cities. </a:t>
            </a:r>
          </a:p>
          <a:p>
            <a:pPr lvl="1"/>
            <a:r>
              <a:rPr lang="en-US" altLang="en-US" sz="1800" smtClean="0"/>
              <a:t>60%  population had lived in rural areas. </a:t>
            </a:r>
          </a:p>
          <a:p>
            <a:pPr lvl="1"/>
            <a:r>
              <a:rPr lang="en-US" altLang="en-US" sz="1800" smtClean="0"/>
              <a:t>1920 urban population had surpassed the rural, and it would continue to grow throughout the decade. </a:t>
            </a:r>
          </a:p>
          <a:p>
            <a:pPr>
              <a:buFontTx/>
              <a:buNone/>
            </a:pPr>
            <a:r>
              <a:rPr lang="en-US" altLang="en-US" sz="1800" smtClean="0"/>
              <a:t>Households more numerous but smaller -Having fewer children</a:t>
            </a:r>
          </a:p>
          <a:p>
            <a:pPr>
              <a:buFontTx/>
              <a:buNone/>
            </a:pPr>
            <a:r>
              <a:rPr lang="en-US" altLang="en-US" sz="2000" smtClean="0"/>
              <a:t>American households had fewer than four people</a:t>
            </a:r>
          </a:p>
          <a:p>
            <a:pPr lvl="1"/>
            <a:r>
              <a:rPr lang="en-US" altLang="en-US" sz="1800" smtClean="0"/>
              <a:t>1890, about a 33%  </a:t>
            </a:r>
          </a:p>
          <a:p>
            <a:pPr lvl="1"/>
            <a:r>
              <a:rPr lang="en-US" altLang="en-US" sz="1800" smtClean="0"/>
              <a:t>1930, over 50% </a:t>
            </a:r>
          </a:p>
          <a:p>
            <a:pPr>
              <a:buFontTx/>
              <a:buNone/>
            </a:pPr>
            <a:r>
              <a:rPr lang="en-US" altLang="en-US" sz="2000" smtClean="0"/>
              <a:t>Number of households fed the demand for household goods. </a:t>
            </a:r>
          </a:p>
          <a:p>
            <a:pPr>
              <a:buFontTx/>
              <a:buNone/>
            </a:pPr>
            <a:r>
              <a:rPr lang="en-US" altLang="en-US" sz="2000" smtClean="0"/>
              <a:t>Growth of cities,  which meant less time and space for home production</a:t>
            </a:r>
          </a:p>
          <a:p>
            <a:pPr>
              <a:buFontTx/>
              <a:buNone/>
            </a:pPr>
            <a:r>
              <a:rPr lang="en-US" altLang="en-US" sz="2000" smtClean="0"/>
              <a:t>Consumer goods accounted for more economic activity than ever before, and for most of the increase in manufacturing. </a:t>
            </a:r>
          </a:p>
          <a:p>
            <a:pPr>
              <a:buFontTx/>
              <a:buNone/>
            </a:pPr>
            <a:endParaRPr lang="en-US" altLang="en-US" sz="200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z="4000" smtClean="0"/>
              <a:t>Changing Economy</a:t>
            </a:r>
          </a:p>
        </p:txBody>
      </p:sp>
      <p:sp>
        <p:nvSpPr>
          <p:cNvPr id="3" name="Content Placeholder 2"/>
          <p:cNvSpPr>
            <a:spLocks noGrp="1"/>
          </p:cNvSpPr>
          <p:nvPr>
            <p:ph idx="1"/>
          </p:nvPr>
        </p:nvSpPr>
        <p:spPr>
          <a:xfrm>
            <a:off x="457200" y="1371600"/>
            <a:ext cx="8229600" cy="4983163"/>
          </a:xfrm>
        </p:spPr>
        <p:txBody>
          <a:bodyPr/>
          <a:lstStyle/>
          <a:p>
            <a:pPr eaLnBrk="1" hangingPunct="1">
              <a:defRPr/>
            </a:pPr>
            <a:r>
              <a:rPr lang="en-US" sz="2800" dirty="0" smtClean="0"/>
              <a:t>Old economy, based on typical 19thC industries </a:t>
            </a:r>
          </a:p>
          <a:p>
            <a:pPr lvl="1" eaLnBrk="1" hangingPunct="1">
              <a:defRPr/>
            </a:pPr>
            <a:r>
              <a:rPr lang="en-US" sz="2400" dirty="0" smtClean="0">
                <a:ea typeface="+mn-ea"/>
                <a:cs typeface="+mn-cs"/>
              </a:rPr>
              <a:t>steel, coal, textiles, railroads, lumber, meatpacking and shipping </a:t>
            </a:r>
          </a:p>
          <a:p>
            <a:pPr eaLnBrk="1" hangingPunct="1">
              <a:defRPr/>
            </a:pPr>
            <a:r>
              <a:rPr lang="en-US" sz="2800" dirty="0" smtClean="0"/>
              <a:t>New Economy directly responsive to consumer demand </a:t>
            </a:r>
          </a:p>
          <a:p>
            <a:pPr lvl="1" eaLnBrk="1" hangingPunct="1">
              <a:defRPr/>
            </a:pPr>
            <a:r>
              <a:rPr lang="en-US" sz="2400" dirty="0" smtClean="0">
                <a:ea typeface="+mn-ea"/>
                <a:cs typeface="+mn-cs"/>
              </a:rPr>
              <a:t>automobiles, entertainment, processed food, ready-made clothing, petroleum chemicals, home appliances, and other mass-merchandized goods.</a:t>
            </a:r>
          </a:p>
          <a:p>
            <a:pPr eaLnBrk="1" hangingPunct="1">
              <a:defRPr/>
            </a:pPr>
            <a:r>
              <a:rPr lang="en-US" sz="2800" dirty="0" smtClean="0"/>
              <a:t>Service Industries</a:t>
            </a:r>
          </a:p>
          <a:p>
            <a:pPr lvl="1" eaLnBrk="1" hangingPunct="1">
              <a:defRPr/>
            </a:pPr>
            <a:r>
              <a:rPr lang="en-US" sz="2400" dirty="0" smtClean="0">
                <a:ea typeface="+mn-ea"/>
                <a:cs typeface="+mn-cs"/>
              </a:rPr>
              <a:t>finance, construction, and public utilities all grew more than manufacturing during the 1920s</a:t>
            </a:r>
            <a:endParaRPr lang="en-US" sz="24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74638"/>
            <a:ext cx="8229600" cy="792162"/>
          </a:xfrm>
        </p:spPr>
        <p:txBody>
          <a:bodyPr/>
          <a:lstStyle/>
          <a:p>
            <a:r>
              <a:rPr lang="en-US" altLang="en-US" smtClean="0">
                <a:solidFill>
                  <a:schemeClr val="tx1"/>
                </a:solidFill>
              </a:rPr>
              <a:t>Non-manufacturing Jobs</a:t>
            </a:r>
            <a:endParaRPr lang="en-US" altLang="en-US" smtClean="0"/>
          </a:p>
        </p:txBody>
      </p:sp>
      <p:sp>
        <p:nvSpPr>
          <p:cNvPr id="26627" name="Content Placeholder 2"/>
          <p:cNvSpPr>
            <a:spLocks noGrp="1"/>
          </p:cNvSpPr>
          <p:nvPr>
            <p:ph idx="1"/>
          </p:nvPr>
        </p:nvSpPr>
        <p:spPr/>
        <p:txBody>
          <a:bodyPr/>
          <a:lstStyle/>
          <a:p>
            <a:r>
              <a:rPr lang="en-US" altLang="en-US" sz="2400" smtClean="0"/>
              <a:t>Service industries, finance, construction, and public utilities all grew more than manufacturing during the 1920s. </a:t>
            </a:r>
          </a:p>
          <a:p>
            <a:r>
              <a:rPr lang="en-US" altLang="en-US" sz="2400" smtClean="0"/>
              <a:t>Most new jobs were in construction- -both residential and road building boomed- or in commerce, services, and finance. </a:t>
            </a:r>
          </a:p>
          <a:p>
            <a:r>
              <a:rPr lang="en-US" altLang="en-US" sz="2400" smtClean="0"/>
              <a:t>Clerical employment alone increased by nearly a million jobs during the 1920s, </a:t>
            </a:r>
          </a:p>
          <a:p>
            <a:r>
              <a:rPr lang="en-US" altLang="en-US" sz="2400" smtClean="0"/>
              <a:t>Proportion of workers engaged in manufacturing, mining, agriculture, and railroading declined</a:t>
            </a:r>
          </a:p>
          <a:p>
            <a:endParaRPr lang="en-US" altLang="en-US" sz="240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228600"/>
            <a:ext cx="8229600" cy="1143000"/>
          </a:xfrm>
        </p:spPr>
        <p:txBody>
          <a:bodyPr/>
          <a:lstStyle/>
          <a:p>
            <a:r>
              <a:rPr lang="en-US" altLang="en-US" smtClean="0"/>
              <a:t>1920s “The New Capitalism”</a:t>
            </a:r>
          </a:p>
        </p:txBody>
      </p:sp>
      <p:sp>
        <p:nvSpPr>
          <p:cNvPr id="27651" name="Content Placeholder 2"/>
          <p:cNvSpPr>
            <a:spLocks noGrp="1"/>
          </p:cNvSpPr>
          <p:nvPr>
            <p:ph idx="1"/>
          </p:nvPr>
        </p:nvSpPr>
        <p:spPr/>
        <p:txBody>
          <a:bodyPr/>
          <a:lstStyle/>
          <a:p>
            <a:r>
              <a:rPr lang="en-US" altLang="en-US" sz="2400" smtClean="0"/>
              <a:t>Throughout the 1920s, industrialists and bankers hailed what they called "the new capitalism." Banker Charles F. Mitchell claimed that this new era was bringing "all classes of the population to a more equal participation in the fruits of industry." Even the boom-bust business cycle had been conquered, according to another banker, </a:t>
            </a:r>
          </a:p>
          <a:p>
            <a:pPr>
              <a:buFontTx/>
              <a:buNone/>
            </a:pPr>
            <a:endParaRPr lang="en-US" altLang="en-US" sz="2400" smtClean="0"/>
          </a:p>
          <a:p>
            <a:r>
              <a:rPr lang="en-US" altLang="en-US" sz="2400" smtClean="0"/>
              <a:t>Nelson A. Taylor. "We need not fear a recurrence of conditions that will plunge the nation into the depths of the more violent financial panics such as have occurred in the past."</a:t>
            </a:r>
          </a:p>
          <a:p>
            <a:endParaRPr lang="en-US" altLang="en-US" sz="24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cap="small" dirty="0" smtClean="0">
                <a:solidFill>
                  <a:schemeClr val="tx1"/>
                </a:solidFill>
              </a:rPr>
              <a:t>Signs of Prosperity</a:t>
            </a:r>
            <a:endParaRPr lang="en-US" dirty="0"/>
          </a:p>
        </p:txBody>
      </p:sp>
      <p:sp>
        <p:nvSpPr>
          <p:cNvPr id="28675" name="Content Placeholder 2"/>
          <p:cNvSpPr>
            <a:spLocks noGrp="1"/>
          </p:cNvSpPr>
          <p:nvPr>
            <p:ph idx="1"/>
          </p:nvPr>
        </p:nvSpPr>
        <p:spPr/>
        <p:txBody>
          <a:bodyPr/>
          <a:lstStyle/>
          <a:p>
            <a:pPr>
              <a:buFontTx/>
              <a:buNone/>
            </a:pPr>
            <a:r>
              <a:rPr lang="en-US" altLang="en-US" sz="2000" smtClean="0"/>
              <a:t>Despite of fluctuations, </a:t>
            </a:r>
            <a:r>
              <a:rPr lang="en-US" altLang="en-US" sz="2000" i="1" smtClean="0"/>
              <a:t>the nation as a whole </a:t>
            </a:r>
            <a:r>
              <a:rPr lang="en-US" altLang="en-US" sz="2000" smtClean="0"/>
              <a:t>experienced rising standards of living in the 1920s.</a:t>
            </a:r>
          </a:p>
          <a:p>
            <a:pPr>
              <a:buFontTx/>
              <a:buNone/>
            </a:pPr>
            <a:endParaRPr lang="en-US" altLang="en-US" sz="2000" smtClean="0"/>
          </a:p>
          <a:p>
            <a:pPr>
              <a:buFontTx/>
              <a:buNone/>
            </a:pPr>
            <a:r>
              <a:rPr lang="en-US" altLang="en-US" sz="2000" smtClean="0"/>
              <a:t>Aggregate the real earnings of all employed wage earners (not just working-class or blue-collar workers) rose about 25 percent. </a:t>
            </a:r>
          </a:p>
          <a:p>
            <a:pPr>
              <a:buFontTx/>
              <a:buNone/>
            </a:pPr>
            <a:endParaRPr lang="en-US" altLang="en-US" sz="2000" smtClean="0"/>
          </a:p>
          <a:p>
            <a:pPr>
              <a:buFontTx/>
              <a:buNone/>
            </a:pPr>
            <a:r>
              <a:rPr lang="en-US" altLang="en-US" sz="2000" smtClean="0"/>
              <a:t>Better educated: 27 percent of all 17-year-olds graduated from high school in 1929, up from 16 percent in 1920. </a:t>
            </a:r>
          </a:p>
          <a:p>
            <a:pPr>
              <a:buFontTx/>
              <a:buNone/>
            </a:pPr>
            <a:endParaRPr lang="en-US" altLang="en-US" sz="2000" smtClean="0"/>
          </a:p>
          <a:p>
            <a:pPr>
              <a:buFontTx/>
              <a:buNone/>
            </a:pPr>
            <a:r>
              <a:rPr lang="en-US" altLang="en-US" sz="2000" smtClean="0"/>
              <a:t>People were living longer: Life expectancy went from age 47 in 1900 to 59 in 1930. 	</a:t>
            </a:r>
          </a:p>
          <a:p>
            <a:pPr lvl="1"/>
            <a:r>
              <a:rPr lang="en-US" altLang="en-US" sz="1800" smtClean="0"/>
              <a:t>Eating better, as fruits and vegetables became a more important component of the urban diet.</a:t>
            </a:r>
          </a:p>
          <a:p>
            <a:endParaRPr lang="en-US" altLang="en-US" sz="20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74638"/>
            <a:ext cx="8229600" cy="639762"/>
          </a:xfrm>
        </p:spPr>
        <p:txBody>
          <a:bodyPr/>
          <a:lstStyle/>
          <a:p>
            <a:r>
              <a:rPr lang="en-US" altLang="en-US" smtClean="0"/>
              <a:t>Seeds of Tension</a:t>
            </a:r>
          </a:p>
        </p:txBody>
      </p:sp>
      <p:sp>
        <p:nvSpPr>
          <p:cNvPr id="29699" name="Content Placeholder 2"/>
          <p:cNvSpPr>
            <a:spLocks noGrp="1"/>
          </p:cNvSpPr>
          <p:nvPr>
            <p:ph idx="1"/>
          </p:nvPr>
        </p:nvSpPr>
        <p:spPr>
          <a:xfrm>
            <a:off x="457200" y="1295400"/>
            <a:ext cx="8229600" cy="5410200"/>
          </a:xfrm>
        </p:spPr>
        <p:txBody>
          <a:bodyPr/>
          <a:lstStyle/>
          <a:p>
            <a:pPr>
              <a:buFontTx/>
              <a:buNone/>
            </a:pPr>
            <a:r>
              <a:rPr lang="en-US" altLang="en-US" sz="2000" dirty="0" smtClean="0"/>
              <a:t>Economic Growth increased the gap between the rich and the poor</a:t>
            </a:r>
          </a:p>
          <a:p>
            <a:pPr lvl="1"/>
            <a:r>
              <a:rPr lang="en-US" altLang="en-US" sz="2000" dirty="0" smtClean="0"/>
              <a:t>Corporate profits nearly doubled in the 1920s, </a:t>
            </a:r>
          </a:p>
          <a:p>
            <a:pPr lvl="1"/>
            <a:r>
              <a:rPr lang="en-US" altLang="en-US" sz="2000" dirty="0" smtClean="0"/>
              <a:t>Factory workers' wages rose only modestly-less than 15 percent, by one estimate. </a:t>
            </a:r>
            <a:endParaRPr lang="en-US" altLang="en-US" sz="2000" dirty="0" smtClean="0"/>
          </a:p>
          <a:p>
            <a:pPr marL="457200" lvl="1" indent="0">
              <a:buNone/>
            </a:pPr>
            <a:endParaRPr lang="en-US" altLang="en-US" sz="2000" dirty="0" smtClean="0"/>
          </a:p>
          <a:p>
            <a:pPr lvl="1"/>
            <a:r>
              <a:rPr lang="en-US" altLang="en-US" sz="2000" dirty="0" smtClean="0"/>
              <a:t>Segmented Workers</a:t>
            </a:r>
          </a:p>
          <a:p>
            <a:pPr lvl="2"/>
            <a:r>
              <a:rPr lang="en-US" altLang="en-US" sz="1600" dirty="0" smtClean="0"/>
              <a:t>Workers in some industries did considerably better than those in others.</a:t>
            </a:r>
          </a:p>
          <a:p>
            <a:pPr lvl="2"/>
            <a:r>
              <a:rPr lang="en-US" altLang="en-US" sz="1600" dirty="0" smtClean="0"/>
              <a:t>1923 - </a:t>
            </a:r>
            <a:r>
              <a:rPr lang="en-US" altLang="en-US" sz="1600" dirty="0" smtClean="0"/>
              <a:t>1929, workers in the auto­mobile, electrical, and printing industries received wage increases of 10 to 28 percent, </a:t>
            </a:r>
          </a:p>
          <a:p>
            <a:pPr lvl="2"/>
            <a:r>
              <a:rPr lang="en-US" altLang="en-US" sz="1600" dirty="0" smtClean="0"/>
              <a:t>Shoe, coal, and textile industries watched their wages drop. </a:t>
            </a:r>
            <a:endParaRPr lang="en-US" altLang="en-US" sz="1600" dirty="0" smtClean="0"/>
          </a:p>
          <a:p>
            <a:pPr marL="914400" lvl="2" indent="0">
              <a:buNone/>
            </a:pPr>
            <a:endParaRPr lang="en-US" altLang="en-US" sz="1600" dirty="0" smtClean="0"/>
          </a:p>
          <a:p>
            <a:r>
              <a:rPr lang="en-US" altLang="en-US" sz="1600" dirty="0" smtClean="0"/>
              <a:t>Skilled workers (in construction, for example) and white-collar workers (such as postal clerks) did much better than the unskilled (domestic servants and others). </a:t>
            </a:r>
          </a:p>
          <a:p>
            <a:pPr>
              <a:buFontTx/>
              <a:buNone/>
            </a:pPr>
            <a:endParaRPr lang="en-US" altLang="en-US" sz="1600" dirty="0" smtClean="0"/>
          </a:p>
          <a:p>
            <a:r>
              <a:rPr lang="en-US" altLang="en-US" sz="1600" dirty="0" smtClean="0"/>
              <a:t>When skilled railroad brakemen won wage increases totaling 14 percent, their unskilled counterparts-one-third of the railroad work force- found themselves earning 2.5 percent less.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cap="small" dirty="0" smtClean="0">
                <a:solidFill>
                  <a:schemeClr val="tx1"/>
                </a:solidFill>
              </a:rPr>
              <a:t>Unemployment</a:t>
            </a:r>
            <a:endParaRPr lang="en-US" dirty="0"/>
          </a:p>
        </p:txBody>
      </p:sp>
      <p:sp>
        <p:nvSpPr>
          <p:cNvPr id="3" name="Content Placeholder 2"/>
          <p:cNvSpPr>
            <a:spLocks noGrp="1"/>
          </p:cNvSpPr>
          <p:nvPr>
            <p:ph idx="1"/>
          </p:nvPr>
        </p:nvSpPr>
        <p:spPr/>
        <p:txBody>
          <a:bodyPr/>
          <a:lstStyle/>
          <a:p>
            <a:pPr marL="463550" indent="-231775">
              <a:spcBef>
                <a:spcPts val="1200"/>
              </a:spcBef>
              <a:spcAft>
                <a:spcPts val="600"/>
              </a:spcAft>
              <a:buFontTx/>
              <a:buNone/>
              <a:defRPr/>
            </a:pPr>
            <a:r>
              <a:rPr lang="en-US" sz="2000" dirty="0" smtClean="0"/>
              <a:t>Unemployment often undercut workers' wage gains. </a:t>
            </a:r>
          </a:p>
          <a:p>
            <a:pPr marL="463550" indent="-231775">
              <a:spcBef>
                <a:spcPts val="1200"/>
              </a:spcBef>
              <a:spcAft>
                <a:spcPts val="600"/>
              </a:spcAft>
              <a:buFontTx/>
              <a:buNone/>
              <a:defRPr/>
            </a:pPr>
            <a:r>
              <a:rPr lang="en-US" sz="2000" dirty="0" smtClean="0"/>
              <a:t>Unemployment in manufacturing, transportation, mining, and building averaged 13 percent between 1921 and 1926. </a:t>
            </a:r>
          </a:p>
          <a:p>
            <a:pPr marL="463550" indent="-231775">
              <a:spcBef>
                <a:spcPts val="1200"/>
              </a:spcBef>
              <a:spcAft>
                <a:spcPts val="600"/>
              </a:spcAft>
              <a:buFontTx/>
              <a:buNone/>
              <a:defRPr/>
            </a:pPr>
            <a:r>
              <a:rPr lang="en-US" sz="2000" dirty="0" smtClean="0"/>
              <a:t>Unsteady work meant insecurity for working-class Americans. </a:t>
            </a:r>
            <a:endParaRPr lang="en-US" sz="2000" i="1" dirty="0" smtClean="0"/>
          </a:p>
          <a:p>
            <a:pPr marL="860425" indent="0">
              <a:spcBef>
                <a:spcPts val="1200"/>
              </a:spcBef>
              <a:spcAft>
                <a:spcPts val="600"/>
              </a:spcAft>
              <a:buFontTx/>
              <a:buNone/>
              <a:tabLst>
                <a:tab pos="6005513" algn="l"/>
              </a:tabLst>
              <a:defRPr/>
            </a:pPr>
            <a:r>
              <a:rPr lang="en-US" sz="2000" i="1" dirty="0" smtClean="0"/>
              <a:t>"You couldn't save very much," recalled the wife of a steelworker, "because my husband was more out of work than working." </a:t>
            </a:r>
            <a:endParaRPr lang="en-US" sz="2000" dirty="0" smtClean="0"/>
          </a:p>
          <a:p>
            <a:pPr marL="463550" indent="-231775">
              <a:spcBef>
                <a:spcPts val="1200"/>
              </a:spcBef>
              <a:spcAft>
                <a:spcPts val="600"/>
              </a:spcAft>
              <a:buFontTx/>
              <a:buNone/>
              <a:defRPr/>
            </a:pPr>
            <a:r>
              <a:rPr lang="en-US" sz="2000" dirty="0" smtClean="0"/>
              <a:t>Even skilled workers' employment was often seasonal; the "fully employed" got laid off frequently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Business Cycle Returns</a:t>
            </a:r>
          </a:p>
        </p:txBody>
      </p:sp>
      <p:sp>
        <p:nvSpPr>
          <p:cNvPr id="31747" name="Content Placeholder 2"/>
          <p:cNvSpPr>
            <a:spLocks noGrp="1"/>
          </p:cNvSpPr>
          <p:nvPr>
            <p:ph idx="1"/>
          </p:nvPr>
        </p:nvSpPr>
        <p:spPr/>
        <p:txBody>
          <a:bodyPr/>
          <a:lstStyle/>
          <a:p>
            <a:r>
              <a:rPr lang="en-US" altLang="en-US" sz="2800" smtClean="0"/>
              <a:t>The ups and downs of the business cycle, which continued despite assertions to the contrary, exacerbated joblessness and insecurity. </a:t>
            </a:r>
          </a:p>
          <a:p>
            <a:r>
              <a:rPr lang="en-US" altLang="en-US" sz="2800" smtClean="0"/>
              <a:t>The initial postwar boom gave way to hard times in late 1920. </a:t>
            </a:r>
          </a:p>
          <a:p>
            <a:r>
              <a:rPr lang="en-US" altLang="en-US" sz="2800" smtClean="0"/>
              <a:t>Prices fell sharply and a hundred thousand firms went bankrupt. </a:t>
            </a:r>
          </a:p>
          <a:p>
            <a:r>
              <a:rPr lang="en-US" altLang="en-US" sz="2800" smtClean="0"/>
              <a:t>The economy recovered in 1923, but two more recessions soon followed. </a:t>
            </a:r>
          </a:p>
          <a:p>
            <a:endParaRPr lang="en-US" altLang="en-US" sz="240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Boom and Bust</a:t>
            </a:r>
            <a:endParaRPr lang="en-US" altLang="en-US" dirty="0" smtClean="0"/>
          </a:p>
        </p:txBody>
      </p:sp>
      <p:pic>
        <p:nvPicPr>
          <p:cNvPr id="36867" name="Picture 2" descr="Image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38400"/>
            <a:ext cx="4743450"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rashwmv.WMV">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5486400" y="20574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200" cap="small" dirty="0" smtClean="0">
                <a:solidFill>
                  <a:schemeClr val="tx1"/>
                </a:solidFill>
              </a:rPr>
              <a:t>Overproduction  </a:t>
            </a:r>
            <a:r>
              <a:rPr lang="en-US" sz="3200" cap="small" dirty="0" err="1" smtClean="0">
                <a:solidFill>
                  <a:schemeClr val="tx1"/>
                </a:solidFill>
              </a:rPr>
              <a:t>vs</a:t>
            </a:r>
            <a:r>
              <a:rPr lang="en-US" sz="3200" cap="small" dirty="0" smtClean="0">
                <a:solidFill>
                  <a:schemeClr val="tx1"/>
                </a:solidFill>
              </a:rPr>
              <a:t> </a:t>
            </a:r>
            <a:r>
              <a:rPr lang="en-US" sz="3200" cap="small" dirty="0" err="1" smtClean="0">
                <a:solidFill>
                  <a:schemeClr val="tx1"/>
                </a:solidFill>
              </a:rPr>
              <a:t>Underconsumption</a:t>
            </a:r>
            <a:endParaRPr lang="en-US" sz="3200" dirty="0"/>
          </a:p>
        </p:txBody>
      </p:sp>
      <p:sp>
        <p:nvSpPr>
          <p:cNvPr id="32771" name="Content Placeholder 2"/>
          <p:cNvSpPr>
            <a:spLocks noGrp="1"/>
          </p:cNvSpPr>
          <p:nvPr>
            <p:ph idx="1"/>
          </p:nvPr>
        </p:nvSpPr>
        <p:spPr/>
        <p:txBody>
          <a:bodyPr/>
          <a:lstStyle/>
          <a:p>
            <a:r>
              <a:rPr lang="en-US" altLang="en-US" sz="2400" smtClean="0"/>
              <a:t>1928, commercial real estate and consumer-oriented industries like housing, automobiles, and electrical products were slowing down. </a:t>
            </a:r>
          </a:p>
          <a:p>
            <a:pPr lvl="1"/>
            <a:r>
              <a:rPr lang="en-US" altLang="en-US" sz="2000" smtClean="0"/>
              <a:t>Sales lagged, inventories rose, factories cut their output, and unemployment rose. </a:t>
            </a:r>
          </a:p>
          <a:p>
            <a:r>
              <a:rPr lang="en-US" altLang="en-US" sz="2400" smtClean="0"/>
              <a:t>By 1929, many executives thought their markets were saturated </a:t>
            </a:r>
          </a:p>
          <a:p>
            <a:r>
              <a:rPr lang="en-US" altLang="en-US" sz="2400" i="1" smtClean="0"/>
              <a:t>1923, new cars had outsold used cars three to one; by 1927, that ratio had been reversed</a:t>
            </a:r>
          </a:p>
          <a:p>
            <a:r>
              <a:rPr lang="en-US" altLang="en-US" sz="2400" i="1" smtClean="0"/>
              <a:t>Chevrolet was paying dealers a bounty of $25 for each old car then destroyed.</a:t>
            </a:r>
            <a:endParaRPr lang="en-US" altLang="en-US" sz="2400" smtClean="0"/>
          </a:p>
          <a:p>
            <a:pPr>
              <a:buFontTx/>
              <a:buNone/>
            </a:pPr>
            <a:endParaRPr lang="en-US" altLang="en-US" sz="240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274638"/>
            <a:ext cx="8229600" cy="868362"/>
          </a:xfrm>
        </p:spPr>
        <p:txBody>
          <a:bodyPr/>
          <a:lstStyle/>
          <a:p>
            <a:r>
              <a:rPr lang="en-US" altLang="en-US" dirty="0" smtClean="0"/>
              <a:t>Inequality</a:t>
            </a:r>
          </a:p>
        </p:txBody>
      </p:sp>
      <p:sp>
        <p:nvSpPr>
          <p:cNvPr id="3" name="Content Placeholder 2"/>
          <p:cNvSpPr>
            <a:spLocks noGrp="1"/>
          </p:cNvSpPr>
          <p:nvPr>
            <p:ph idx="1"/>
          </p:nvPr>
        </p:nvSpPr>
        <p:spPr>
          <a:xfrm>
            <a:off x="457200" y="1295400"/>
            <a:ext cx="8229600" cy="5334000"/>
          </a:xfrm>
        </p:spPr>
        <p:txBody>
          <a:bodyPr/>
          <a:lstStyle/>
          <a:p>
            <a:pPr>
              <a:defRPr/>
            </a:pPr>
            <a:r>
              <a:rPr lang="en-US" sz="2000" cap="small" dirty="0" err="1" smtClean="0"/>
              <a:t>Underconsumption</a:t>
            </a:r>
            <a:r>
              <a:rPr lang="en-US" sz="2000" dirty="0" smtClean="0"/>
              <a:t> to the many workers who could not afford to buy the new consumer items the nation's factories were churning out. </a:t>
            </a:r>
            <a:endParaRPr lang="en-US" sz="2000" dirty="0" smtClean="0"/>
          </a:p>
          <a:p>
            <a:pPr marL="0" indent="0">
              <a:buNone/>
              <a:defRPr/>
            </a:pPr>
            <a:endParaRPr lang="en-US" sz="2000" dirty="0" smtClean="0"/>
          </a:p>
          <a:p>
            <a:pPr>
              <a:defRPr/>
            </a:pPr>
            <a:r>
              <a:rPr lang="en-US" sz="2000" dirty="0" smtClean="0"/>
              <a:t>Workers and farmers were buying all those used cars in the late 1920s because they couldn't afford new ones</a:t>
            </a:r>
            <a:r>
              <a:rPr lang="en-US" sz="2000" dirty="0" smtClean="0"/>
              <a:t>.</a:t>
            </a:r>
          </a:p>
          <a:p>
            <a:pPr marL="0" indent="0">
              <a:buNone/>
              <a:defRPr/>
            </a:pPr>
            <a:r>
              <a:rPr lang="en-US" sz="2000" dirty="0" smtClean="0"/>
              <a:t> </a:t>
            </a:r>
            <a:endParaRPr lang="en-US" sz="2000" dirty="0" smtClean="0"/>
          </a:p>
          <a:p>
            <a:pPr>
              <a:defRPr/>
            </a:pPr>
            <a:r>
              <a:rPr lang="en-US" sz="2000" dirty="0" smtClean="0"/>
              <a:t>By one estimate, two-fifths of all Americans lived in poverty in the 1920s</a:t>
            </a:r>
            <a:r>
              <a:rPr lang="en-US" sz="2000" dirty="0" smtClean="0"/>
              <a:t>.</a:t>
            </a:r>
          </a:p>
          <a:p>
            <a:pPr marL="0" indent="0">
              <a:buNone/>
              <a:defRPr/>
            </a:pPr>
            <a:endParaRPr lang="en-US" sz="2000" dirty="0" smtClean="0"/>
          </a:p>
          <a:p>
            <a:pPr>
              <a:defRPr/>
            </a:pPr>
            <a:r>
              <a:rPr lang="en-US" sz="2400" cap="small" dirty="0" smtClean="0"/>
              <a:t>rich were getting richer</a:t>
            </a:r>
            <a:endParaRPr lang="en-US" sz="2400" dirty="0" smtClean="0"/>
          </a:p>
          <a:p>
            <a:pPr lvl="1">
              <a:defRPr/>
            </a:pPr>
            <a:r>
              <a:rPr lang="en-US" sz="2000" dirty="0" smtClean="0"/>
              <a:t>1929, the 36,000 wealth­iest families received as much income as the 12 million poorest. </a:t>
            </a:r>
            <a:endParaRPr lang="en-US" sz="2400" dirty="0" smtClean="0"/>
          </a:p>
          <a:p>
            <a:pPr lvl="1">
              <a:defRPr/>
            </a:pPr>
            <a:r>
              <a:rPr lang="en-US" sz="2000" dirty="0" smtClean="0"/>
              <a:t>Wealth--in stocks, bonds, and real estate - was concentrated among these fortunate few to an unprecedented degree.</a:t>
            </a:r>
          </a:p>
          <a:p>
            <a:pPr>
              <a:defRPr/>
            </a:pPr>
            <a:endParaRPr lang="en-US"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z="4000" smtClean="0"/>
              <a:t>Concentration of Corporate Control</a:t>
            </a:r>
          </a:p>
        </p:txBody>
      </p:sp>
      <p:sp>
        <p:nvSpPr>
          <p:cNvPr id="3" name="Content Placeholder 2"/>
          <p:cNvSpPr>
            <a:spLocks noGrp="1"/>
          </p:cNvSpPr>
          <p:nvPr>
            <p:ph idx="1"/>
          </p:nvPr>
        </p:nvSpPr>
        <p:spPr/>
        <p:txBody>
          <a:bodyPr/>
          <a:lstStyle/>
          <a:p>
            <a:pPr>
              <a:defRPr/>
            </a:pPr>
            <a:r>
              <a:rPr lang="en-US" sz="2000" dirty="0" smtClean="0"/>
              <a:t>1929, the 200 largest U.S. corporations controlled half of all corporate assets. </a:t>
            </a:r>
            <a:endParaRPr lang="en-US" sz="2000" dirty="0" smtClean="0"/>
          </a:p>
          <a:p>
            <a:pPr marL="0" indent="0">
              <a:buNone/>
              <a:defRPr/>
            </a:pPr>
            <a:endParaRPr lang="en-US" sz="2000" dirty="0" smtClean="0"/>
          </a:p>
          <a:p>
            <a:pPr>
              <a:defRPr/>
            </a:pPr>
            <a:r>
              <a:rPr lang="en-US" sz="2000" dirty="0" smtClean="0"/>
              <a:t>Enormous corporations, such as General Motors, General Electric, and AT&amp;T. </a:t>
            </a:r>
          </a:p>
          <a:p>
            <a:pPr lvl="1">
              <a:defRPr/>
            </a:pPr>
            <a:r>
              <a:rPr lang="en-US" sz="1600" dirty="0" smtClean="0">
                <a:ea typeface="+mn-ea"/>
                <a:cs typeface="+mn-cs"/>
              </a:rPr>
              <a:t>no longer merely private enterprises; </a:t>
            </a:r>
          </a:p>
          <a:p>
            <a:pPr lvl="1">
              <a:defRPr/>
            </a:pPr>
            <a:r>
              <a:rPr lang="en-US" sz="1600" dirty="0" smtClean="0">
                <a:ea typeface="+mn-ea"/>
                <a:cs typeface="+mn-cs"/>
              </a:rPr>
              <a:t>their ability to establish prices and to direct investment held enormous consequences for millions of working Americans. </a:t>
            </a:r>
            <a:endParaRPr lang="en-US" sz="1600" dirty="0" smtClean="0">
              <a:ea typeface="+mn-ea"/>
              <a:cs typeface="+mn-cs"/>
            </a:endParaRPr>
          </a:p>
          <a:p>
            <a:pPr marL="457200" lvl="1" indent="0">
              <a:buNone/>
              <a:defRPr/>
            </a:pPr>
            <a:endParaRPr lang="en-US" sz="1600" dirty="0" smtClean="0">
              <a:ea typeface="+mn-ea"/>
              <a:cs typeface="+mn-cs"/>
            </a:endParaRPr>
          </a:p>
          <a:p>
            <a:pPr>
              <a:defRPr/>
            </a:pPr>
            <a:r>
              <a:rPr lang="en-US" sz="2000" dirty="0" smtClean="0"/>
              <a:t>In 1927, a single industrialist, Henry Ford, touched off a brief nationwide recession when he shut down his plants and laid off 100,000 workers in order to retool his assembly lines.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cap="small" dirty="0" smtClean="0">
                <a:solidFill>
                  <a:schemeClr val="tx1"/>
                </a:solidFill>
              </a:rPr>
              <a:t>Speculation in new enterprises and unsound financial practices</a:t>
            </a:r>
            <a:endParaRPr lang="en-US" dirty="0"/>
          </a:p>
        </p:txBody>
      </p:sp>
      <p:sp>
        <p:nvSpPr>
          <p:cNvPr id="35843" name="Content Placeholder 2"/>
          <p:cNvSpPr>
            <a:spLocks noGrp="1"/>
          </p:cNvSpPr>
          <p:nvPr>
            <p:ph idx="1"/>
          </p:nvPr>
        </p:nvSpPr>
        <p:spPr/>
        <p:txBody>
          <a:bodyPr/>
          <a:lstStyle/>
          <a:p>
            <a:pPr>
              <a:spcBef>
                <a:spcPts val="600"/>
              </a:spcBef>
              <a:spcAft>
                <a:spcPts val="600"/>
              </a:spcAft>
              <a:buFontTx/>
              <a:buNone/>
            </a:pPr>
            <a:r>
              <a:rPr lang="en-US" altLang="en-US" sz="2000" smtClean="0"/>
              <a:t>Signs of deeper economic trouble were surfacing. </a:t>
            </a:r>
          </a:p>
          <a:p>
            <a:pPr>
              <a:spcBef>
                <a:spcPts val="600"/>
              </a:spcBef>
              <a:spcAft>
                <a:spcPts val="600"/>
              </a:spcAft>
              <a:buFontTx/>
              <a:buNone/>
            </a:pPr>
            <a:r>
              <a:rPr lang="en-US" altLang="en-US" sz="2000" smtClean="0"/>
              <a:t>Part of the problem shift from the old industries that were ailing to the new industries that were not yet mature. </a:t>
            </a:r>
          </a:p>
          <a:p>
            <a:pPr>
              <a:spcBef>
                <a:spcPts val="600"/>
              </a:spcBef>
              <a:spcAft>
                <a:spcPts val="600"/>
              </a:spcAft>
              <a:buFontTx/>
              <a:buNone/>
            </a:pPr>
            <a:r>
              <a:rPr lang="en-US" altLang="en-US" sz="2000" smtClean="0"/>
              <a:t>Troubles were compounded by financiers who speculated in new enterprises and engaged in a variety of unsound finan­cial practices, including buying stock on borrowed money and creating dummy corporations that existed only to hold the stocks and bonds of other companies. </a:t>
            </a:r>
          </a:p>
          <a:p>
            <a:pPr>
              <a:spcBef>
                <a:spcPts val="600"/>
              </a:spcBef>
              <a:spcAft>
                <a:spcPts val="600"/>
              </a:spcAft>
              <a:buFontTx/>
              <a:buNone/>
            </a:pPr>
            <a:r>
              <a:rPr lang="en-US" altLang="en-US" sz="2000" smtClean="0"/>
              <a:t>Stock prices rose steadily throughout the decade, accel­erating to speculative heights in 1928 and 1929.</a:t>
            </a:r>
          </a:p>
          <a:p>
            <a:endParaRPr lang="en-US" altLang="en-US" sz="20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558</TotalTime>
  <Words>2856</Words>
  <Application>Microsoft Office PowerPoint</Application>
  <PresentationFormat>On-screen Show (4:3)</PresentationFormat>
  <Paragraphs>285</Paragraphs>
  <Slides>36</Slides>
  <Notes>0</Notes>
  <HiddenSlides>0</HiddenSlides>
  <MMClips>1</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Default Design</vt:lpstr>
      <vt:lpstr>Monopoly Capitalism</vt:lpstr>
      <vt:lpstr>Genesis of a Crisis</vt:lpstr>
      <vt:lpstr>Business Activity Post Civil War</vt:lpstr>
      <vt:lpstr>Pressure to Reduce Costs</vt:lpstr>
      <vt:lpstr>Proletarianized labor but Untransformed labor</vt:lpstr>
      <vt:lpstr>Limits of Competitive Capitalism</vt:lpstr>
      <vt:lpstr>Response of Labor</vt:lpstr>
      <vt:lpstr>Strike Frequency Increased  Number of establishments affected each year increased  5X from 1882- 1890</vt:lpstr>
      <vt:lpstr>Intense Price Competition</vt:lpstr>
      <vt:lpstr>3 Main Developments - basis for the merger movement of 1898-1902.  </vt:lpstr>
      <vt:lpstr>Basis for the merger movement of 1898-1902</vt:lpstr>
      <vt:lpstr>Drive toward Consolidation</vt:lpstr>
      <vt:lpstr>Vehicle for Mergers</vt:lpstr>
      <vt:lpstr>TRUST GIVES WAY TO HOLDING COMPANY</vt:lpstr>
      <vt:lpstr>Trust Movement</vt:lpstr>
      <vt:lpstr>Mergers after 1894</vt:lpstr>
      <vt:lpstr>Impact of the Mergers</vt:lpstr>
      <vt:lpstr>Impact of the Mergers</vt:lpstr>
      <vt:lpstr>STRUCTURE OF FIRMS </vt:lpstr>
      <vt:lpstr>STILL FACED PROBLEMS</vt:lpstr>
      <vt:lpstr>STILL FACED PROBLEMS</vt:lpstr>
      <vt:lpstr>Divided Capitalist Class</vt:lpstr>
      <vt:lpstr>Opposition</vt:lpstr>
      <vt:lpstr>1920s Changing Demographics</vt:lpstr>
      <vt:lpstr>Changing Economy</vt:lpstr>
      <vt:lpstr>Non-manufacturing Jobs</vt:lpstr>
      <vt:lpstr>1920s “The New Capitalism”</vt:lpstr>
      <vt:lpstr>Signs of Prosperity</vt:lpstr>
      <vt:lpstr>Seeds of Tension</vt:lpstr>
      <vt:lpstr>Unemployment</vt:lpstr>
      <vt:lpstr>Business Cycle Returns</vt:lpstr>
      <vt:lpstr>Boom and Bust</vt:lpstr>
      <vt:lpstr>Overproduction  vs Underconsumption</vt:lpstr>
      <vt:lpstr>Inequality</vt:lpstr>
      <vt:lpstr>Concentration of Corporate Control</vt:lpstr>
      <vt:lpstr>Speculation in new enterprises and unsound financial practices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delgiudicet</dc:creator>
  <cp:lastModifiedBy>Delgiudice Thomas</cp:lastModifiedBy>
  <cp:revision>84</cp:revision>
  <dcterms:created xsi:type="dcterms:W3CDTF">2007-11-25T23:55:08Z</dcterms:created>
  <dcterms:modified xsi:type="dcterms:W3CDTF">2014-11-13T19:05:21Z</dcterms:modified>
</cp:coreProperties>
</file>